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24"/>
  </p:notesMasterIdLst>
  <p:sldIdLst>
    <p:sldId id="256" r:id="rId2"/>
    <p:sldId id="257" r:id="rId3"/>
    <p:sldId id="258" r:id="rId4"/>
    <p:sldId id="273" r:id="rId5"/>
    <p:sldId id="274" r:id="rId6"/>
    <p:sldId id="263" r:id="rId7"/>
    <p:sldId id="264" r:id="rId8"/>
    <p:sldId id="267" r:id="rId9"/>
    <p:sldId id="268" r:id="rId10"/>
    <p:sldId id="269" r:id="rId11"/>
    <p:sldId id="272" r:id="rId12"/>
    <p:sldId id="260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7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0"/>
    <p:restoredTop sz="91478"/>
  </p:normalViewPr>
  <p:slideViewPr>
    <p:cSldViewPr>
      <p:cViewPr varScale="1">
        <p:scale>
          <a:sx n="117" d="100"/>
          <a:sy n="117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gorc\AppData\Local\Microsoft\Windows\INetCache\Content.Outlook\VJ8N7T6O\Diagrame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gorc\AppData\Local\Microsoft\Windows\INetCache\Content.Outlook\VJ8N7T6O\Diagrame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1BF0-4CE1-9739-7B62EB343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Лист1!$A$6:$A$12</c:f>
              <c:strCache>
                <c:ptCount val="7"/>
                <c:pt idx="0">
                  <c:v>Tratament și suport</c:v>
                </c:pt>
                <c:pt idx="1">
                  <c:v>PMTCT</c:v>
                </c:pt>
                <c:pt idx="2">
                  <c:v>Prevenire</c:v>
                </c:pt>
                <c:pt idx="3">
                  <c:v>Protecție socială</c:v>
                </c:pt>
                <c:pt idx="4">
                  <c:v>Mobilizarea comunității</c:v>
                </c:pt>
                <c:pt idx="5">
                  <c:v>Guvernanță și sustenabilitate</c:v>
                </c:pt>
                <c:pt idx="6">
                  <c:v>Diagnosticul și tratament co-infecția TB / HIV</c:v>
                </c:pt>
              </c:strCache>
            </c:strRef>
          </c:cat>
          <c:val>
            <c:numRef>
              <c:f>Лист1!$W$6:$W$12</c:f>
              <c:numCache>
                <c:formatCode>0.0</c:formatCode>
                <c:ptCount val="7"/>
                <c:pt idx="0">
                  <c:v>43.505358689010706</c:v>
                </c:pt>
                <c:pt idx="1">
                  <c:v>1.9765323881422536</c:v>
                </c:pt>
                <c:pt idx="2">
                  <c:v>34.492958847700876</c:v>
                </c:pt>
                <c:pt idx="3">
                  <c:v>2.1143003587903642</c:v>
                </c:pt>
                <c:pt idx="4">
                  <c:v>5.8839882198611759</c:v>
                </c:pt>
                <c:pt idx="5">
                  <c:v>8.1682723910959769</c:v>
                </c:pt>
                <c:pt idx="6">
                  <c:v>3.8585891053986514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F-47F8-BC11-2F5DDEAD15F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469524642752987E-2"/>
          <c:y val="6.2499866088167558E-2"/>
          <c:w val="0.52810856976211318"/>
          <c:h val="0.83758530183727031"/>
        </c:manualLayout>
      </c:layout>
      <c:pie3DChart>
        <c:varyColors val="1"/>
        <c:ser>
          <c:idx val="0"/>
          <c:order val="0"/>
          <c:tx>
            <c:strRef>
              <c:f>Лист1!$N$2</c:f>
              <c:strCache>
                <c:ptCount val="1"/>
                <c:pt idx="0">
                  <c:v>2017</c:v>
                </c:pt>
              </c:strCache>
            </c:strRef>
          </c:tx>
          <c:explosion val="25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01D1-4492-8C13-5A7612ECC7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Лист1!$A$6:$A$12</c:f>
              <c:strCache>
                <c:ptCount val="7"/>
                <c:pt idx="0">
                  <c:v>Tratament și suport</c:v>
                </c:pt>
                <c:pt idx="1">
                  <c:v>PMTCT</c:v>
                </c:pt>
                <c:pt idx="2">
                  <c:v>Prevenire</c:v>
                </c:pt>
                <c:pt idx="3">
                  <c:v>Protecție socială</c:v>
                </c:pt>
                <c:pt idx="4">
                  <c:v>Mobilizarea comunității</c:v>
                </c:pt>
                <c:pt idx="5">
                  <c:v>Guvernanță și sustenabilitate</c:v>
                </c:pt>
                <c:pt idx="6">
                  <c:v>Diagnosticul și tratament co-infecția TB / HIV</c:v>
                </c:pt>
              </c:strCache>
            </c:strRef>
          </c:cat>
          <c:val>
            <c:numRef>
              <c:f>Лист1!$U$6:$U$12</c:f>
              <c:numCache>
                <c:formatCode>0.0</c:formatCode>
                <c:ptCount val="7"/>
                <c:pt idx="0">
                  <c:v>43.595678323373157</c:v>
                </c:pt>
                <c:pt idx="1">
                  <c:v>1.5779604696698153</c:v>
                </c:pt>
                <c:pt idx="2">
                  <c:v>31.453080852855074</c:v>
                </c:pt>
                <c:pt idx="3">
                  <c:v>1.6697386967364198</c:v>
                </c:pt>
                <c:pt idx="4">
                  <c:v>0.18872256698407433</c:v>
                </c:pt>
                <c:pt idx="5">
                  <c:v>17.721680453597465</c:v>
                </c:pt>
                <c:pt idx="6">
                  <c:v>3.7931386367839992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31-4FAD-8083-6F1980565B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272922134733179"/>
          <c:y val="7.2696485855934717E-2"/>
          <c:w val="0.34060411198600182"/>
          <c:h val="0.92730351414406531"/>
        </c:manualLayout>
      </c:layout>
      <c:overlay val="0"/>
      <c:txPr>
        <a:bodyPr/>
        <a:lstStyle/>
        <a:p>
          <a:pPr rtl="0"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6EBD5-8F9A-4B48-89C2-91448CE2581B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DFAAA-9F2A-48EC-BA8F-FCD043048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98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5735AE-C818-43D1-80C4-76FECDEB3D96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5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B7F1-43A2-437A-BDA6-BBBBE1FD206B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8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F32FB2-E0CF-4796-9B1E-E6C6FC1AAFB8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96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8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7B7CE7-6444-4FAD-8099-B1F021EE3F19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1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A629-F088-45FA-AAA0-7631DECE83FA}" type="datetime1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85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A53D-C517-46A7-8FDB-AF4FDEA0045C}" type="datetime1">
              <a:rPr lang="ru-RU" smtClean="0"/>
              <a:t>02.12.2019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61296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9C62B-E0DC-42C1-A9D5-1F485850FAF6}" type="datetime1">
              <a:rPr lang="ru-RU" smtClean="0"/>
              <a:t>02.12.2019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BD09-96F2-417C-A473-EA73015A51FA}" type="datetime1">
              <a:rPr lang="ru-RU" smtClean="0"/>
              <a:t>02.12.2019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9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D23FBF-C162-4E43-9BC0-D0CAA1FB59BC}" type="datetime1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5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E47-388A-4827-A972-CC043F3A5255}" type="datetime1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9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22A53D-C517-46A7-8FDB-AF4FDEA0045C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6F79F9E-4207-4093-8F3A-A8B546879D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222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Анализ реализации плана по обеспечению устойчивости мероприятий, предусмотренных в национальной программе по профилактики и контролю ВИЧ / СПИД и ИППП на 2017 – 2020 при переходе от донорского к государственному финансированию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Светлана попович </a:t>
            </a:r>
          </a:p>
          <a:p>
            <a:r>
              <a:rPr lang="ru-RU" dirty="0"/>
              <a:t>Национальный Координатор АРВ Лечения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0B73-DFFA-40E1-BE97-41294CD4A799}" type="datetime1">
              <a:rPr lang="ru-RU" smtClean="0"/>
              <a:t>02.12.2019</a:t>
            </a:fld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2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D083-31CB-4AA8-BDE7-903C1028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3.2 </a:t>
            </a:r>
            <a:r>
              <a:rPr lang="ru-RU" dirty="0"/>
              <a:t>Контекст: перекрестные, синергетические и интегрированные действия</a:t>
            </a:r>
            <a:endParaRPr lang="ro-R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ADF6B-8815-43F7-A90C-EF344142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E6F53-F5C2-4DF0-85D4-9CFABFB1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5367329-29B5-4AC8-84A5-2F0AE468A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6021"/>
              </p:ext>
            </p:extLst>
          </p:nvPr>
        </p:nvGraphicFramePr>
        <p:xfrm>
          <a:off x="419100" y="1948332"/>
          <a:ext cx="8267701" cy="327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009">
                  <a:extLst>
                    <a:ext uri="{9D8B030D-6E8A-4147-A177-3AD203B41FA5}">
                      <a16:colId xmlns:a16="http://schemas.microsoft.com/office/drawing/2014/main" val="3921013605"/>
                    </a:ext>
                  </a:extLst>
                </a:gridCol>
                <a:gridCol w="2227139">
                  <a:extLst>
                    <a:ext uri="{9D8B030D-6E8A-4147-A177-3AD203B41FA5}">
                      <a16:colId xmlns:a16="http://schemas.microsoft.com/office/drawing/2014/main" val="413683471"/>
                    </a:ext>
                  </a:extLst>
                </a:gridCol>
                <a:gridCol w="493459">
                  <a:extLst>
                    <a:ext uri="{9D8B030D-6E8A-4147-A177-3AD203B41FA5}">
                      <a16:colId xmlns:a16="http://schemas.microsoft.com/office/drawing/2014/main" val="3884798725"/>
                    </a:ext>
                  </a:extLst>
                </a:gridCol>
                <a:gridCol w="563952">
                  <a:extLst>
                    <a:ext uri="{9D8B030D-6E8A-4147-A177-3AD203B41FA5}">
                      <a16:colId xmlns:a16="http://schemas.microsoft.com/office/drawing/2014/main" val="3528187427"/>
                    </a:ext>
                  </a:extLst>
                </a:gridCol>
                <a:gridCol w="493459">
                  <a:extLst>
                    <a:ext uri="{9D8B030D-6E8A-4147-A177-3AD203B41FA5}">
                      <a16:colId xmlns:a16="http://schemas.microsoft.com/office/drawing/2014/main" val="1471377894"/>
                    </a:ext>
                  </a:extLst>
                </a:gridCol>
                <a:gridCol w="493459">
                  <a:extLst>
                    <a:ext uri="{9D8B030D-6E8A-4147-A177-3AD203B41FA5}">
                      <a16:colId xmlns:a16="http://schemas.microsoft.com/office/drawing/2014/main" val="613217138"/>
                    </a:ext>
                  </a:extLst>
                </a:gridCol>
                <a:gridCol w="1057412">
                  <a:extLst>
                    <a:ext uri="{9D8B030D-6E8A-4147-A177-3AD203B41FA5}">
                      <a16:colId xmlns:a16="http://schemas.microsoft.com/office/drawing/2014/main" val="3538173581"/>
                    </a:ext>
                  </a:extLst>
                </a:gridCol>
                <a:gridCol w="2255812">
                  <a:extLst>
                    <a:ext uri="{9D8B030D-6E8A-4147-A177-3AD203B41FA5}">
                      <a16:colId xmlns:a16="http://schemas.microsoft.com/office/drawing/2014/main" val="4206521471"/>
                    </a:ext>
                  </a:extLst>
                </a:gridCol>
              </a:tblGrid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Задача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2017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2018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2019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2020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Показатели выполнения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Результаты внедрения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1587572"/>
                  </a:ext>
                </a:extLst>
              </a:tr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noProof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3.2.1.</a:t>
                      </a:r>
                      <a:endParaRPr lang="ro-RO" sz="1600" noProof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/ корректировка и внедрение протокола по ко-инфекции ВИЧ / ТБ</a:t>
                      </a:r>
                      <a:endParaRPr lang="ro-RO" sz="160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600" b="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600" b="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600" b="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по ко-инфекции ВИЧ / ТБ разработан и утвержден</a:t>
                      </a:r>
                      <a:endParaRPr lang="ro-RO" sz="160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Выполнено, интеграция компонента ТБ/ВИЧ в НКП по ВИЧ и ТБ.</a:t>
                      </a:r>
                      <a:endParaRPr lang="ro-RO" sz="160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9578747"/>
                  </a:ext>
                </a:extLst>
              </a:tr>
              <a:tr h="776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noProof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3.2.2.</a:t>
                      </a:r>
                      <a:endParaRPr lang="ro-RO" sz="1600" noProof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механизма интеграции услуг по ВИЧ / ТБ / заместительной терапии</a:t>
                      </a:r>
                      <a:endParaRPr lang="ro-RO" sz="160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noProof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600" b="0" noProof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600" b="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600" b="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о совместных мероприятиях по ВИЧ / ТБ и ОЗТ разработано и утверждено</a:t>
                      </a:r>
                      <a:endParaRPr lang="ro-RO" sz="160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noProof="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процессе реализации</a:t>
                      </a:r>
                      <a:endParaRPr lang="ro-RO" sz="1600" noProof="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5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574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C4E226B-EFAA-4CEF-9303-6DDC50DD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Распределение финансовых ресурсов по приоритетным мероприятиям НП ВИЧ/СПИД и ИППП 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DA8113C-159D-4CE7-9982-57A43AB9EA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o-RO" dirty="0"/>
              <a:t>2017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5CBC7D-4362-4A7C-AC4D-681055C96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o-RO" dirty="0"/>
              <a:t>2018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68699-3FFF-4D9B-8BD5-7602FC62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ECFAB-33A3-4D12-97C5-3944A0E00113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775F55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02.12.2019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775F55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4FF16-1805-45E5-8C78-0E1E9683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79F9E-4207-4093-8F3A-A8B546879DA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11602"/>
              </p:ext>
            </p:extLst>
          </p:nvPr>
        </p:nvGraphicFramePr>
        <p:xfrm>
          <a:off x="5181600" y="2743199"/>
          <a:ext cx="3352800" cy="350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687146"/>
              </p:ext>
            </p:extLst>
          </p:nvPr>
        </p:nvGraphicFramePr>
        <p:xfrm>
          <a:off x="609600" y="2667000"/>
          <a:ext cx="4800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9452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9" y="685800"/>
            <a:ext cx="8153400" cy="1066800"/>
          </a:xfrm>
        </p:spPr>
        <p:txBody>
          <a:bodyPr>
            <a:noAutofit/>
          </a:bodyPr>
          <a:lstStyle/>
          <a:p>
            <a:r>
              <a:rPr lang="ru-RU" sz="1600" b="1" dirty="0"/>
              <a:t>Часть 2 - 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</a:t>
            </a:r>
            <a:endParaRPr lang="en-US" sz="16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69CD-D99D-40A6-BB69-7A5798B50BBC}" type="datetime1">
              <a:rPr lang="ru-RU" smtClean="0"/>
              <a:t>02.12.2019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B444E2-F297-45FA-B43D-ACCF32F53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24313"/>
              </p:ext>
            </p:extLst>
          </p:nvPr>
        </p:nvGraphicFramePr>
        <p:xfrm>
          <a:off x="495298" y="1981199"/>
          <a:ext cx="8153399" cy="4022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1248">
                  <a:extLst>
                    <a:ext uri="{9D8B030D-6E8A-4147-A177-3AD203B41FA5}">
                      <a16:colId xmlns:a16="http://schemas.microsoft.com/office/drawing/2014/main" val="1842197898"/>
                    </a:ext>
                  </a:extLst>
                </a:gridCol>
                <a:gridCol w="754271">
                  <a:extLst>
                    <a:ext uri="{9D8B030D-6E8A-4147-A177-3AD203B41FA5}">
                      <a16:colId xmlns:a16="http://schemas.microsoft.com/office/drawing/2014/main" val="4230189615"/>
                    </a:ext>
                  </a:extLst>
                </a:gridCol>
                <a:gridCol w="627984">
                  <a:extLst>
                    <a:ext uri="{9D8B030D-6E8A-4147-A177-3AD203B41FA5}">
                      <a16:colId xmlns:a16="http://schemas.microsoft.com/office/drawing/2014/main" val="3574135910"/>
                    </a:ext>
                  </a:extLst>
                </a:gridCol>
                <a:gridCol w="754271">
                  <a:extLst>
                    <a:ext uri="{9D8B030D-6E8A-4147-A177-3AD203B41FA5}">
                      <a16:colId xmlns:a16="http://schemas.microsoft.com/office/drawing/2014/main" val="755956649"/>
                    </a:ext>
                  </a:extLst>
                </a:gridCol>
                <a:gridCol w="754271">
                  <a:extLst>
                    <a:ext uri="{9D8B030D-6E8A-4147-A177-3AD203B41FA5}">
                      <a16:colId xmlns:a16="http://schemas.microsoft.com/office/drawing/2014/main" val="265179084"/>
                    </a:ext>
                  </a:extLst>
                </a:gridCol>
                <a:gridCol w="627984">
                  <a:extLst>
                    <a:ext uri="{9D8B030D-6E8A-4147-A177-3AD203B41FA5}">
                      <a16:colId xmlns:a16="http://schemas.microsoft.com/office/drawing/2014/main" val="2698012564"/>
                    </a:ext>
                  </a:extLst>
                </a:gridCol>
                <a:gridCol w="754271">
                  <a:extLst>
                    <a:ext uri="{9D8B030D-6E8A-4147-A177-3AD203B41FA5}">
                      <a16:colId xmlns:a16="http://schemas.microsoft.com/office/drawing/2014/main" val="2389676344"/>
                    </a:ext>
                  </a:extLst>
                </a:gridCol>
                <a:gridCol w="754271">
                  <a:extLst>
                    <a:ext uri="{9D8B030D-6E8A-4147-A177-3AD203B41FA5}">
                      <a16:colId xmlns:a16="http://schemas.microsoft.com/office/drawing/2014/main" val="2361072470"/>
                    </a:ext>
                  </a:extLst>
                </a:gridCol>
                <a:gridCol w="745623">
                  <a:extLst>
                    <a:ext uri="{9D8B030D-6E8A-4147-A177-3AD203B41FA5}">
                      <a16:colId xmlns:a16="http://schemas.microsoft.com/office/drawing/2014/main" val="2738223693"/>
                    </a:ext>
                  </a:extLst>
                </a:gridCol>
                <a:gridCol w="479205">
                  <a:extLst>
                    <a:ext uri="{9D8B030D-6E8A-4147-A177-3AD203B41FA5}">
                      <a16:colId xmlns:a16="http://schemas.microsoft.com/office/drawing/2014/main" val="378965254"/>
                    </a:ext>
                  </a:extLst>
                </a:gridCol>
              </a:tblGrid>
              <a:tr h="258859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25826"/>
                  </a:ext>
                </a:extLst>
              </a:tr>
              <a:tr h="126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2019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368246"/>
                  </a:ext>
                </a:extLst>
              </a:tr>
              <a:tr h="3911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extLst>
                  <a:ext uri="{0D108BD9-81ED-4DB2-BD59-A6C34878D82A}">
                    <a16:rowId xmlns:a16="http://schemas.microsoft.com/office/drawing/2014/main" val="2558326880"/>
                  </a:ext>
                </a:extLst>
              </a:tr>
              <a:tr h="126530">
                <a:tc gridSpan="10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</a:rPr>
                        <a:t>Профилактика передачи ВИЧ и инфекций, передающихся половым путем, в особенности среди ключевых групп населения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17982"/>
                  </a:ext>
                </a:extLst>
              </a:tr>
              <a:tr h="258859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1.1 К 2020 г. не менее 60% потребителей инъекционных наркотиков, работниц коммерческого секса и мужчин, практикующих секс с мужчинами охвачены профилактическими услугами в рамках программ снижения рисков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463031"/>
                  </a:ext>
                </a:extLst>
              </a:tr>
              <a:tr h="770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Расширение и улучшение качества услуг по снижению рисков, проекты для групп риска (ПИН, РКС, МСМ) включая обеспечение расходными материалами (1.1.1. + 1.1.2. + 1.4.1. + 1.5.1.)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3,790,509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2,000,000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53%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8,832,752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1,000,000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11,410,476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1,500,000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extLst>
                  <a:ext uri="{0D108BD9-81ED-4DB2-BD59-A6C34878D82A}">
                    <a16:rowId xmlns:a16="http://schemas.microsoft.com/office/drawing/2014/main" val="2735250627"/>
                  </a:ext>
                </a:extLst>
              </a:tr>
              <a:tr h="523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1.1.1 Расширение и улучшение качества услуг по снижению рисков, проекты для групп риска (ПИН, РКС, МСМ) включая обеспечение расходными материалами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2,118,978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5,297,446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6,356,935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extLst>
                  <a:ext uri="{0D108BD9-81ED-4DB2-BD59-A6C34878D82A}">
                    <a16:rowId xmlns:a16="http://schemas.microsoft.com/office/drawing/2014/main" val="2197752843"/>
                  </a:ext>
                </a:extLst>
              </a:tr>
              <a:tr h="523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1.1.2 Закупка расходных материалов для программ профилактики (шприцы, спиртовые салфетки, презервативы и т.д.) 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499,334</a:t>
                      </a:r>
                      <a:endParaRPr lang="en-US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1,190,913</a:t>
                      </a:r>
                      <a:endParaRPr lang="en-US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1,536,951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extLst>
                  <a:ext uri="{0D108BD9-81ED-4DB2-BD59-A6C34878D82A}">
                    <a16:rowId xmlns:a16="http://schemas.microsoft.com/office/drawing/2014/main" val="943078086"/>
                  </a:ext>
                </a:extLst>
              </a:tr>
              <a:tr h="52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1.1.3 Разработка, распечатка и раздача информационных материалов по ВИЧ/СПИДу и ИППП для ПИН и их половых партнеров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extLst>
                  <a:ext uri="{0D108BD9-81ED-4DB2-BD59-A6C34878D82A}">
                    <a16:rowId xmlns:a16="http://schemas.microsoft.com/office/drawing/2014/main" val="1438347350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1.1.6 Оказание услуг снижения вреда по средствам мобильных клиник.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671,910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671,910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extLst>
                  <a:ext uri="{0D108BD9-81ED-4DB2-BD59-A6C34878D82A}">
                    <a16:rowId xmlns:a16="http://schemas.microsoft.com/office/drawing/2014/main" val="4089088473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1.1.8. Закупка препарата Налоксона для профилактики передозировок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0%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45,000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100%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49" marR="25549" marT="0" marB="0" anchor="ctr"/>
                </a:tc>
                <a:extLst>
                  <a:ext uri="{0D108BD9-81ED-4DB2-BD59-A6C34878D82A}">
                    <a16:rowId xmlns:a16="http://schemas.microsoft.com/office/drawing/2014/main" val="2347134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1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4A8-6B21-45D1-8C9C-80E5842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Часть 2 -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563C-B500-41E2-ACBE-FDB0887A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CACC1-A888-4B91-9210-27C51E03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BCE82C-7F08-458A-AD0B-C20667ADC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50487"/>
              </p:ext>
            </p:extLst>
          </p:nvPr>
        </p:nvGraphicFramePr>
        <p:xfrm>
          <a:off x="457200" y="1981201"/>
          <a:ext cx="8229602" cy="4038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017">
                  <a:extLst>
                    <a:ext uri="{9D8B030D-6E8A-4147-A177-3AD203B41FA5}">
                      <a16:colId xmlns:a16="http://schemas.microsoft.com/office/drawing/2014/main" val="2379685924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138157637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288101003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474863525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2995863492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987008686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018128682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1101258873"/>
                    </a:ext>
                  </a:extLst>
                </a:gridCol>
                <a:gridCol w="752591">
                  <a:extLst>
                    <a:ext uri="{9D8B030D-6E8A-4147-A177-3AD203B41FA5}">
                      <a16:colId xmlns:a16="http://schemas.microsoft.com/office/drawing/2014/main" val="3193051606"/>
                    </a:ext>
                  </a:extLst>
                </a:gridCol>
                <a:gridCol w="483683">
                  <a:extLst>
                    <a:ext uri="{9D8B030D-6E8A-4147-A177-3AD203B41FA5}">
                      <a16:colId xmlns:a16="http://schemas.microsoft.com/office/drawing/2014/main" val="1520387686"/>
                    </a:ext>
                  </a:extLst>
                </a:gridCol>
              </a:tblGrid>
              <a:tr h="40888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47592"/>
                  </a:ext>
                </a:extLst>
              </a:tr>
              <a:tr h="199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90317"/>
                  </a:ext>
                </a:extLst>
              </a:tr>
              <a:tr h="54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extLst>
                  <a:ext uri="{0D108BD9-81ED-4DB2-BD59-A6C34878D82A}">
                    <a16:rowId xmlns:a16="http://schemas.microsoft.com/office/drawing/2014/main" val="618812281"/>
                  </a:ext>
                </a:extLst>
              </a:tr>
              <a:tr h="408880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 К 2020 г. опиоидная заместительная терапия, предоставляемая в 11 административных единицах, покрывает не менее 4,2% от оценочного числа потребителей инъекционных опиоидов.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688"/>
                  </a:ext>
                </a:extLst>
              </a:tr>
              <a:tr h="408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1.2.1 Укрепление и поддержка пунктов ОЗТ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11,846,067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465,800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15,284,375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3,175,384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16,018,025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 данных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2755140"/>
                  </a:ext>
                </a:extLst>
              </a:tr>
              <a:tr h="6179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1.2.2 Закупка препаратов для проведения ОЗТ (метадон, стаканчики, дозаторы)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243,700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243,700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985,573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0268820"/>
                  </a:ext>
                </a:extLst>
              </a:tr>
              <a:tr h="617935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 К 2020 г. 20% из оценочного числа потребителей инъекционных наркотиков охвачены услугами психосоциальной поддержки и реабилитации для своевременного доступа к диагностике ВИЧ, туберкулеза и инфекций, передающихся половым путем, своевременного доступа к лечению и сохранению приверженности к лечению.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69926"/>
                  </a:ext>
                </a:extLst>
              </a:tr>
              <a:tr h="826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1.3.2 Оказание психосоциальных услуг в пенитенциарной системе для повышения приверженности к ОЗТ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878,836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878,836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74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223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4A8-6B21-45D1-8C9C-80E5842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Часть 2 -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563C-B500-41E2-ACBE-FDB0887A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CACC1-A888-4B91-9210-27C51E03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BCE82C-7F08-458A-AD0B-C20667ADC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18023"/>
              </p:ext>
            </p:extLst>
          </p:nvPr>
        </p:nvGraphicFramePr>
        <p:xfrm>
          <a:off x="457200" y="1981201"/>
          <a:ext cx="8229602" cy="4490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017">
                  <a:extLst>
                    <a:ext uri="{9D8B030D-6E8A-4147-A177-3AD203B41FA5}">
                      <a16:colId xmlns:a16="http://schemas.microsoft.com/office/drawing/2014/main" val="2379685924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138157637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288101003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474863525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2995863492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987008686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018128682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1101258873"/>
                    </a:ext>
                  </a:extLst>
                </a:gridCol>
                <a:gridCol w="752591">
                  <a:extLst>
                    <a:ext uri="{9D8B030D-6E8A-4147-A177-3AD203B41FA5}">
                      <a16:colId xmlns:a16="http://schemas.microsoft.com/office/drawing/2014/main" val="3193051606"/>
                    </a:ext>
                  </a:extLst>
                </a:gridCol>
                <a:gridCol w="483683">
                  <a:extLst>
                    <a:ext uri="{9D8B030D-6E8A-4147-A177-3AD203B41FA5}">
                      <a16:colId xmlns:a16="http://schemas.microsoft.com/office/drawing/2014/main" val="1520387686"/>
                    </a:ext>
                  </a:extLst>
                </a:gridCol>
              </a:tblGrid>
              <a:tr h="35546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47592"/>
                  </a:ext>
                </a:extLst>
              </a:tr>
              <a:tr h="1737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90317"/>
                  </a:ext>
                </a:extLst>
              </a:tr>
              <a:tr h="47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extLst>
                  <a:ext uri="{0D108BD9-81ED-4DB2-BD59-A6C34878D82A}">
                    <a16:rowId xmlns:a16="http://schemas.microsoft.com/office/drawing/2014/main" val="618812281"/>
                  </a:ext>
                </a:extLst>
              </a:tr>
              <a:tr h="355467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 К 2020 г. не менее 60% работниц коммерческого секса охвачены услугами профилактики в рамках профилактических программ и услугами профилактики ВИЧ среди работниц коммерческого секса в 10 административных территориях.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688"/>
                  </a:ext>
                </a:extLst>
              </a:tr>
              <a:tr h="4242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1.4.1 Расширение и улучшение качества услуг по снижению рисков, проекты для РКС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1,172,197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2,344,393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3,516,590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2755140"/>
                  </a:ext>
                </a:extLst>
              </a:tr>
              <a:tr h="537214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 К 2020 г. будут охвачены услугами профилактики ВИЧ не менее 40% мужчин, практикующих секс с мужчинами.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69926"/>
                  </a:ext>
                </a:extLst>
              </a:tr>
              <a:tr h="7189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1.5.1 Расширение и улучшение качества услуг по снижению рисков, проекты для МСМ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744455"/>
                  </a:ext>
                </a:extLst>
              </a:tr>
              <a:tr h="7189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1.5.2 Закупка презервативов повышенной плотности для МСМ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53,300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53,300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780593"/>
                  </a:ext>
                </a:extLst>
              </a:tr>
              <a:tr h="7189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1.5.3 Закупка </a:t>
                      </a:r>
                      <a:r>
                        <a:rPr lang="ru-RU" sz="900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лубрикантов</a:t>
                      </a: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для МСМ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106600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106,600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568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1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4A8-6B21-45D1-8C9C-80E5842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Часть 2 -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563C-B500-41E2-ACBE-FDB0887A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CACC1-A888-4B91-9210-27C51E03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BCE82C-7F08-458A-AD0B-C20667ADC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642525"/>
              </p:ext>
            </p:extLst>
          </p:nvPr>
        </p:nvGraphicFramePr>
        <p:xfrm>
          <a:off x="457200" y="1981201"/>
          <a:ext cx="8229602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017">
                  <a:extLst>
                    <a:ext uri="{9D8B030D-6E8A-4147-A177-3AD203B41FA5}">
                      <a16:colId xmlns:a16="http://schemas.microsoft.com/office/drawing/2014/main" val="2379685924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138157637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288101003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474863525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2995863492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987008686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018128682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1101258873"/>
                    </a:ext>
                  </a:extLst>
                </a:gridCol>
                <a:gridCol w="752591">
                  <a:extLst>
                    <a:ext uri="{9D8B030D-6E8A-4147-A177-3AD203B41FA5}">
                      <a16:colId xmlns:a16="http://schemas.microsoft.com/office/drawing/2014/main" val="3193051606"/>
                    </a:ext>
                  </a:extLst>
                </a:gridCol>
                <a:gridCol w="483683">
                  <a:extLst>
                    <a:ext uri="{9D8B030D-6E8A-4147-A177-3AD203B41FA5}">
                      <a16:colId xmlns:a16="http://schemas.microsoft.com/office/drawing/2014/main" val="1520387686"/>
                    </a:ext>
                  </a:extLst>
                </a:gridCol>
              </a:tblGrid>
              <a:tr h="32506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47592"/>
                  </a:ext>
                </a:extLst>
              </a:tr>
              <a:tr h="1588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90317"/>
                  </a:ext>
                </a:extLst>
              </a:tr>
              <a:tr h="436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extLst>
                  <a:ext uri="{0D108BD9-81ED-4DB2-BD59-A6C34878D82A}">
                    <a16:rowId xmlns:a16="http://schemas.microsoft.com/office/drawing/2014/main" val="618812281"/>
                  </a:ext>
                </a:extLst>
              </a:tr>
              <a:tr h="181027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Обеспечение всеобщего доступа к лечению, уходу и поддержке лицам, инфицированным ВИЧ и инфекциями, передающимися половым путем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688"/>
                  </a:ext>
                </a:extLst>
              </a:tr>
              <a:tr h="325067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 К 2020 г. 50 % из оценочного числа взрослых и 100% детей в возрасте до 15 лет, живущих с ВИЧ, нуждающихся в антиретровирусной терапии, будут ее получать.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69926"/>
                  </a:ext>
                </a:extLst>
              </a:tr>
              <a:tr h="4912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 Обеспечение ЛЖВ АРВ терапией (2.1.2. +2.1.3+2.1.4. +2.1.5. +2.5.4. +2.5.5. +2.6.1.)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11,828,691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11,031,901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13,172,546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10,847,640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14,217,081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15,645,395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744455"/>
                  </a:ext>
                </a:extLst>
              </a:tr>
              <a:tr h="366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2.1.2 Обеспечение ЛЖВ препаратами АРВ 1 линии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6,394,968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47%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7,127,955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44%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7,602,827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780593"/>
                  </a:ext>
                </a:extLst>
              </a:tr>
              <a:tr h="366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2.1.3 Обеспечение ЛЖВ препаратами АРВ 2 линии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3,984,915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4,377,664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40%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4,752,612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5685889"/>
                  </a:ext>
                </a:extLst>
              </a:tr>
              <a:tr h="366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2.1.4 Обеспечение ЛЖВ препаратами АРВ 3 линии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198,882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267,427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835836"/>
                  </a:ext>
                </a:extLst>
              </a:tr>
              <a:tr h="366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2.1.5 Обеспечение АРТ детям с ВИЧ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1,318,890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1,335,051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64%</a:t>
                      </a:r>
                      <a:endParaRPr lang="en-US" sz="1100" b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1,458,147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74%</a:t>
                      </a: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3088271"/>
                  </a:ext>
                </a:extLst>
              </a:tr>
              <a:tr h="366138">
                <a:tc gridSpan="10"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 К 2020 60% ЛЖВ будут тестированы как минимум один раз на СД4 и ВН 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553868"/>
                  </a:ext>
                </a:extLst>
              </a:tr>
              <a:tr h="366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2.4.2 Обеспечение тестами на СД4 и ВН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2,272,442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2,078,132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2,520,697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2,867,503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2,566,405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4,161,668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932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02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4A8-6B21-45D1-8C9C-80E5842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Часть 2 -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563C-B500-41E2-ACBE-FDB0887A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CACC1-A888-4B91-9210-27C51E03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BCE82C-7F08-458A-AD0B-C20667ADC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967791"/>
              </p:ext>
            </p:extLst>
          </p:nvPr>
        </p:nvGraphicFramePr>
        <p:xfrm>
          <a:off x="457200" y="1981201"/>
          <a:ext cx="8229602" cy="4576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017">
                  <a:extLst>
                    <a:ext uri="{9D8B030D-6E8A-4147-A177-3AD203B41FA5}">
                      <a16:colId xmlns:a16="http://schemas.microsoft.com/office/drawing/2014/main" val="2379685924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138157637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288101003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474863525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2995863492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987008686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018128682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1101258873"/>
                    </a:ext>
                  </a:extLst>
                </a:gridCol>
                <a:gridCol w="752591">
                  <a:extLst>
                    <a:ext uri="{9D8B030D-6E8A-4147-A177-3AD203B41FA5}">
                      <a16:colId xmlns:a16="http://schemas.microsoft.com/office/drawing/2014/main" val="3193051606"/>
                    </a:ext>
                  </a:extLst>
                </a:gridCol>
                <a:gridCol w="483683">
                  <a:extLst>
                    <a:ext uri="{9D8B030D-6E8A-4147-A177-3AD203B41FA5}">
                      <a16:colId xmlns:a16="http://schemas.microsoft.com/office/drawing/2014/main" val="1520387686"/>
                    </a:ext>
                  </a:extLst>
                </a:gridCol>
              </a:tblGrid>
              <a:tr h="275268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47592"/>
                  </a:ext>
                </a:extLst>
              </a:tr>
              <a:tr h="134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90317"/>
                  </a:ext>
                </a:extLst>
              </a:tr>
              <a:tr h="369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extLst>
                  <a:ext uri="{0D108BD9-81ED-4DB2-BD59-A6C34878D82A}">
                    <a16:rowId xmlns:a16="http://schemas.microsoft.com/office/drawing/2014/main" val="618812281"/>
                  </a:ext>
                </a:extLst>
              </a:tr>
              <a:tr h="134528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 К 2020 г. уровень передачи ВИЧ-инфекции от матери к плоду не превысит 2 %.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688"/>
                  </a:ext>
                </a:extLst>
              </a:tr>
              <a:tr h="4160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2.5.1 Обеспечение тестами для диагностики ВИЧ инфекции среди беременных и их партнеров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1,623,600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2,000,000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1,623,600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2,000,000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1,623,600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2,750,000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744455"/>
                  </a:ext>
                </a:extLst>
              </a:tr>
              <a:tr h="4160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2.5.3 Обеспечение всех родильных домов быстрыми тестами на DBX.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780593"/>
                  </a:ext>
                </a:extLst>
              </a:tr>
              <a:tr h="5567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2.5.4 Обеспечение всех новорожденных, рожденных от ВИЧ, инфицированных матерей профилактическим АРВ лечением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64,575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67,650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70,725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5685889"/>
                  </a:ext>
                </a:extLst>
              </a:tr>
              <a:tr h="697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2.5.5 Обеспечение всех родильных домов комплектами АРВ препаратов для экстренной профилактики передачи ВИЧ от матери плоду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34,594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34,594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34,594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835836"/>
                  </a:ext>
                </a:extLst>
              </a:tr>
              <a:tr h="697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2.5.6 Обеспечение всех новорожденных от 0 до 12 месяцев, рожденных от ВИЧ+ матерей искусственными смесями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811,800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1,090,176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848,700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1,026,048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885,600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1,126,656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3088271"/>
                  </a:ext>
                </a:extLst>
              </a:tr>
              <a:tr h="275268">
                <a:tc gridSpan="10"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2.6 К 2020 г. 100% лиц, оказавшихся в ситуации риска заражения ВИЧ и обратившихся за помощью, получат профилактическое лечение, применяемое после контакта с вирусом.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1553868"/>
                  </a:ext>
                </a:extLst>
              </a:tr>
              <a:tr h="4160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2.6.1 Обеспечение медикаментами АРВ всех, нуждающихся в ПКП.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30,750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30,750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30,750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932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66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4A8-6B21-45D1-8C9C-80E5842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Часть 2 -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563C-B500-41E2-ACBE-FDB0887A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CACC1-A888-4B91-9210-27C51E03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BCE82C-7F08-458A-AD0B-C20667ADC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13211"/>
              </p:ext>
            </p:extLst>
          </p:nvPr>
        </p:nvGraphicFramePr>
        <p:xfrm>
          <a:off x="457200" y="1981201"/>
          <a:ext cx="8229602" cy="411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017">
                  <a:extLst>
                    <a:ext uri="{9D8B030D-6E8A-4147-A177-3AD203B41FA5}">
                      <a16:colId xmlns:a16="http://schemas.microsoft.com/office/drawing/2014/main" val="2379685924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138157637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288101003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474863525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2995863492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987008686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018128682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1101258873"/>
                    </a:ext>
                  </a:extLst>
                </a:gridCol>
                <a:gridCol w="752591">
                  <a:extLst>
                    <a:ext uri="{9D8B030D-6E8A-4147-A177-3AD203B41FA5}">
                      <a16:colId xmlns:a16="http://schemas.microsoft.com/office/drawing/2014/main" val="3193051606"/>
                    </a:ext>
                  </a:extLst>
                </a:gridCol>
                <a:gridCol w="483683">
                  <a:extLst>
                    <a:ext uri="{9D8B030D-6E8A-4147-A177-3AD203B41FA5}">
                      <a16:colId xmlns:a16="http://schemas.microsoft.com/office/drawing/2014/main" val="1520387686"/>
                    </a:ext>
                  </a:extLst>
                </a:gridCol>
              </a:tblGrid>
              <a:tr h="30630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47592"/>
                  </a:ext>
                </a:extLst>
              </a:tr>
              <a:tr h="149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90317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extLst>
                  <a:ext uri="{0D108BD9-81ED-4DB2-BD59-A6C34878D82A}">
                    <a16:rowId xmlns:a16="http://schemas.microsoft.com/office/drawing/2014/main" val="618812281"/>
                  </a:ext>
                </a:extLst>
              </a:tr>
              <a:tr h="149698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 К 2020 г. уровень передачи ВИЧ-инфекции от матери к плоду не превысит 2 %.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688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2.5.1 Обеспечение тестами для диагностики ВИЧ инфекции среди беременных и их партнеров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1,623,600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2,000,000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1,623,600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2,000,000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1,623,600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2,750,000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744455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2.5.2 Обеспечение всех родильных домов быстрыми тестами на DBX.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780593"/>
                  </a:ext>
                </a:extLst>
              </a:tr>
              <a:tr h="6195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2.5.3 Обеспечение всех новорожденных, рожденных от ВИЧ, инфицированных матерей профилактическим АРВ лечением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64,575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67,650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70,725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5685889"/>
                  </a:ext>
                </a:extLst>
              </a:tr>
              <a:tr h="776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2.5.4 Обеспечение всех родильных домов комплектами АРВ препаратов для экстренной профилактики передачи ВИЧ от матери плоду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34,594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34,594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34,594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835836"/>
                  </a:ext>
                </a:extLst>
              </a:tr>
              <a:tr h="776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2.5.5 Обеспечение всех новорожденных от 0 до 12 месяцев, рожденных от ВИЧ+ матерей искусственными смесями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811,800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1,090,176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848,700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1,026,048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885,600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1,126,656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3088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408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4A8-6B21-45D1-8C9C-80E5842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Часть 2 -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563C-B500-41E2-ACBE-FDB0887A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CACC1-A888-4B91-9210-27C51E03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BCE82C-7F08-458A-AD0B-C20667ADC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64138"/>
              </p:ext>
            </p:extLst>
          </p:nvPr>
        </p:nvGraphicFramePr>
        <p:xfrm>
          <a:off x="457200" y="1981200"/>
          <a:ext cx="8229602" cy="3352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017">
                  <a:extLst>
                    <a:ext uri="{9D8B030D-6E8A-4147-A177-3AD203B41FA5}">
                      <a16:colId xmlns:a16="http://schemas.microsoft.com/office/drawing/2014/main" val="2379685924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138157637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288101003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474863525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2995863492"/>
                    </a:ext>
                  </a:extLst>
                </a:gridCol>
                <a:gridCol w="633853">
                  <a:extLst>
                    <a:ext uri="{9D8B030D-6E8A-4147-A177-3AD203B41FA5}">
                      <a16:colId xmlns:a16="http://schemas.microsoft.com/office/drawing/2014/main" val="987008686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018128682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1101258873"/>
                    </a:ext>
                  </a:extLst>
                </a:gridCol>
                <a:gridCol w="752591">
                  <a:extLst>
                    <a:ext uri="{9D8B030D-6E8A-4147-A177-3AD203B41FA5}">
                      <a16:colId xmlns:a16="http://schemas.microsoft.com/office/drawing/2014/main" val="3193051606"/>
                    </a:ext>
                  </a:extLst>
                </a:gridCol>
                <a:gridCol w="483683">
                  <a:extLst>
                    <a:ext uri="{9D8B030D-6E8A-4147-A177-3AD203B41FA5}">
                      <a16:colId xmlns:a16="http://schemas.microsoft.com/office/drawing/2014/main" val="1520387686"/>
                    </a:ext>
                  </a:extLst>
                </a:gridCol>
              </a:tblGrid>
              <a:tr h="380384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47592"/>
                  </a:ext>
                </a:extLst>
              </a:tr>
              <a:tr h="185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90317"/>
                  </a:ext>
                </a:extLst>
              </a:tr>
              <a:tr h="510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Предусмотрено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extLst>
                  <a:ext uri="{0D108BD9-81ED-4DB2-BD59-A6C34878D82A}">
                    <a16:rowId xmlns:a16="http://schemas.microsoft.com/office/drawing/2014/main" val="618812281"/>
                  </a:ext>
                </a:extLst>
              </a:tr>
              <a:tr h="356433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 К 2020 г. 100% лиц, оказавшихся в ситуации риска заражения ВИЧ и обратившихся за помощью, получат профилактическое лечение, применяемое после контакта с вирусом.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688"/>
                  </a:ext>
                </a:extLst>
              </a:tr>
              <a:tr h="5748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2.6.1 Обеспечение медикаментами АРВ всех, нуждающихся в ПКП.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30,750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30,750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30,750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744455"/>
                  </a:ext>
                </a:extLst>
              </a:tr>
              <a:tr h="574868">
                <a:tc gridSpan="10"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2.7 К 2020 г. не менее 80% ВИЧ-инфицированных воспользуются психосоциальными услугами, предоставляемыми в рамках региональных социальных центров и неправительственных организаций, работающих в данной сфере.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780593"/>
                  </a:ext>
                </a:extLst>
              </a:tr>
              <a:tr h="769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2.7.4 Обеспечение психосоциальной поддержкой ЛЖВ</a:t>
                      </a:r>
                      <a:endParaRPr lang="en-US" sz="1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2,618,000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2,920,498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568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604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4A8-6B21-45D1-8C9C-80E5842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Часть 2 -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A563C-B500-41E2-ACBE-FDB0887A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CACC1-A888-4B91-9210-27C51E03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BCE82C-7F08-458A-AD0B-C20667ADC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60360"/>
              </p:ext>
            </p:extLst>
          </p:nvPr>
        </p:nvGraphicFramePr>
        <p:xfrm>
          <a:off x="457200" y="1981200"/>
          <a:ext cx="8229602" cy="407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017">
                  <a:extLst>
                    <a:ext uri="{9D8B030D-6E8A-4147-A177-3AD203B41FA5}">
                      <a16:colId xmlns:a16="http://schemas.microsoft.com/office/drawing/2014/main" val="2379685924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3138157637"/>
                    </a:ext>
                  </a:extLst>
                </a:gridCol>
                <a:gridCol w="748662">
                  <a:extLst>
                    <a:ext uri="{9D8B030D-6E8A-4147-A177-3AD203B41FA5}">
                      <a16:colId xmlns:a16="http://schemas.microsoft.com/office/drawing/2014/main" val="288101003"/>
                    </a:ext>
                  </a:extLst>
                </a:gridCol>
                <a:gridCol w="646512">
                  <a:extLst>
                    <a:ext uri="{9D8B030D-6E8A-4147-A177-3AD203B41FA5}">
                      <a16:colId xmlns:a16="http://schemas.microsoft.com/office/drawing/2014/main" val="3862030730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2995863492"/>
                    </a:ext>
                  </a:extLst>
                </a:gridCol>
                <a:gridCol w="801967">
                  <a:extLst>
                    <a:ext uri="{9D8B030D-6E8A-4147-A177-3AD203B41FA5}">
                      <a16:colId xmlns:a16="http://schemas.microsoft.com/office/drawing/2014/main" val="987008686"/>
                    </a:ext>
                  </a:extLst>
                </a:gridCol>
                <a:gridCol w="593207">
                  <a:extLst>
                    <a:ext uri="{9D8B030D-6E8A-4147-A177-3AD203B41FA5}">
                      <a16:colId xmlns:a16="http://schemas.microsoft.com/office/drawing/2014/main" val="3792045621"/>
                    </a:ext>
                  </a:extLst>
                </a:gridCol>
                <a:gridCol w="761321">
                  <a:extLst>
                    <a:ext uri="{9D8B030D-6E8A-4147-A177-3AD203B41FA5}">
                      <a16:colId xmlns:a16="http://schemas.microsoft.com/office/drawing/2014/main" val="1101258873"/>
                    </a:ext>
                  </a:extLst>
                </a:gridCol>
                <a:gridCol w="752591">
                  <a:extLst>
                    <a:ext uri="{9D8B030D-6E8A-4147-A177-3AD203B41FA5}">
                      <a16:colId xmlns:a16="http://schemas.microsoft.com/office/drawing/2014/main" val="3193051606"/>
                    </a:ext>
                  </a:extLst>
                </a:gridCol>
                <a:gridCol w="483683">
                  <a:extLst>
                    <a:ext uri="{9D8B030D-6E8A-4147-A177-3AD203B41FA5}">
                      <a16:colId xmlns:a16="http://schemas.microsoft.com/office/drawing/2014/main" val="1520387686"/>
                    </a:ext>
                  </a:extLst>
                </a:gridCol>
              </a:tblGrid>
              <a:tr h="40933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Цель / Направление действия / Вмешательство / Мероприятие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 (МДЛ)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47592"/>
                  </a:ext>
                </a:extLst>
              </a:tr>
              <a:tr h="200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90317"/>
                  </a:ext>
                </a:extLst>
              </a:tr>
              <a:tr h="549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Выполнения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Предусмотрено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Выполнено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Выполнения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56" marR="66156" marT="0" marB="0" anchor="ctr"/>
                </a:tc>
                <a:extLst>
                  <a:ext uri="{0D108BD9-81ED-4DB2-BD59-A6C34878D82A}">
                    <a16:rowId xmlns:a16="http://schemas.microsoft.com/office/drawing/2014/main" val="618812281"/>
                  </a:ext>
                </a:extLst>
              </a:tr>
              <a:tr h="517139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	Обеспечение эффективного управления Национальной программой.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2688"/>
                  </a:ext>
                </a:extLst>
              </a:tr>
              <a:tr h="533400">
                <a:tc gridSpan="10"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 Обеспечение деятельности по координации Национальной программы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744455"/>
                  </a:ext>
                </a:extLst>
              </a:tr>
              <a:tr h="6186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3.1.1 Обеспечение деятельности структуры по Координации НП по ВИЧ/СПИДу и ИППП 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1553722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1807463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0563413"/>
                  </a:ext>
                </a:extLst>
              </a:tr>
              <a:tr h="6246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3.1.2. Административные расходы структуры по Координации НП по ВИЧ/СПИДу и ИППП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97864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94532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94532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6561022"/>
                  </a:ext>
                </a:extLst>
              </a:tr>
              <a:tr h="6186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lang="en-US" sz="14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32,255,110</a:t>
                      </a: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23,045,595</a:t>
                      </a: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71,44 %</a:t>
                      </a: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44,422,866</a:t>
                      </a: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25,849,068</a:t>
                      </a: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58,19%</a:t>
                      </a: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48,766,852</a:t>
                      </a: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b="1" dirty="0">
                        <a:solidFill>
                          <a:schemeClr val="accent3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1731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3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разработки плана  обеспечения устойчивости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составления плана были выбраны мероприятия, предусмотренные в Национальной Программе, которые на момент разработки полностью или частично  были финансированы из средств Глобального Фонда</a:t>
            </a:r>
            <a:r>
              <a:rPr lang="ro-RO" dirty="0"/>
              <a:t>;</a:t>
            </a:r>
            <a:endParaRPr lang="ru-RU" dirty="0"/>
          </a:p>
          <a:p>
            <a:r>
              <a:rPr lang="ru-RU" dirty="0"/>
              <a:t>В план перехода не вошли мероприятия, которые полностью финансировались из Государственного бюджета.</a:t>
            </a:r>
            <a:endParaRPr lang="ro-RO" dirty="0"/>
          </a:p>
          <a:p>
            <a:r>
              <a:rPr lang="ru-RU" dirty="0"/>
              <a:t>Средства, предусмотренные в Национальной Программе для выполнения данных мероприятий не были изменены  и полностью соответствуют запланированным.</a:t>
            </a:r>
          </a:p>
          <a:p>
            <a:r>
              <a:rPr lang="ru-RU" dirty="0"/>
              <a:t>В тоже время для обеспечения перехода финансирования в первой части Плана Перехода были разработаны мероприятия, которые необходимы для обеспечения возможности перехода финансирования на Государственный бюджет (пересмотр нормативных документов и создание механизмов для Государственного финансирования).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13D3-49F0-4AB2-9835-C49681BE81B9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48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1B19-4358-4B24-BF71-176C926C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Общий бюджет НП ВИЧ/СПИД и ИППП на 2016 – 2018 годы (МДЛ)</a:t>
            </a:r>
            <a:endParaRPr lang="ro-R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EF565-286E-4323-9ED8-FEF340B4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ECFAB-33A3-4D12-97C5-3944A0E00113}" type="datetime1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775F55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02.12.2019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775F55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56D6E-3904-49BD-B720-AE5A2111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79F9E-4207-4093-8F3A-A8B546879DA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96463E5-01B2-4BA1-89C2-35B5289AE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26820"/>
              </p:ext>
            </p:extLst>
          </p:nvPr>
        </p:nvGraphicFramePr>
        <p:xfrm>
          <a:off x="417544" y="1981200"/>
          <a:ext cx="8269256" cy="4571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089">
                  <a:extLst>
                    <a:ext uri="{9D8B030D-6E8A-4147-A177-3AD203B41FA5}">
                      <a16:colId xmlns:a16="http://schemas.microsoft.com/office/drawing/2014/main" val="95019982"/>
                    </a:ext>
                  </a:extLst>
                </a:gridCol>
                <a:gridCol w="1051176">
                  <a:extLst>
                    <a:ext uri="{9D8B030D-6E8A-4147-A177-3AD203B41FA5}">
                      <a16:colId xmlns:a16="http://schemas.microsoft.com/office/drawing/2014/main" val="667224612"/>
                    </a:ext>
                  </a:extLst>
                </a:gridCol>
                <a:gridCol w="1195022">
                  <a:extLst>
                    <a:ext uri="{9D8B030D-6E8A-4147-A177-3AD203B41FA5}">
                      <a16:colId xmlns:a16="http://schemas.microsoft.com/office/drawing/2014/main" val="3037196277"/>
                    </a:ext>
                  </a:extLst>
                </a:gridCol>
                <a:gridCol w="1051176">
                  <a:extLst>
                    <a:ext uri="{9D8B030D-6E8A-4147-A177-3AD203B41FA5}">
                      <a16:colId xmlns:a16="http://schemas.microsoft.com/office/drawing/2014/main" val="547003444"/>
                    </a:ext>
                  </a:extLst>
                </a:gridCol>
                <a:gridCol w="1195022">
                  <a:extLst>
                    <a:ext uri="{9D8B030D-6E8A-4147-A177-3AD203B41FA5}">
                      <a16:colId xmlns:a16="http://schemas.microsoft.com/office/drawing/2014/main" val="1470861756"/>
                    </a:ext>
                  </a:extLst>
                </a:gridCol>
                <a:gridCol w="1091749">
                  <a:extLst>
                    <a:ext uri="{9D8B030D-6E8A-4147-A177-3AD203B41FA5}">
                      <a16:colId xmlns:a16="http://schemas.microsoft.com/office/drawing/2014/main" val="3203310209"/>
                    </a:ext>
                  </a:extLst>
                </a:gridCol>
                <a:gridCol w="1195022">
                  <a:extLst>
                    <a:ext uri="{9D8B030D-6E8A-4147-A177-3AD203B41FA5}">
                      <a16:colId xmlns:a16="http://schemas.microsoft.com/office/drawing/2014/main" val="1484396318"/>
                    </a:ext>
                  </a:extLst>
                </a:gridCol>
              </a:tblGrid>
              <a:tr h="12151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noProof="0" dirty="0">
                          <a:effectLst/>
                        </a:rPr>
                        <a:t>Источники финансирования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2016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% </a:t>
                      </a:r>
                      <a:r>
                        <a:rPr lang="ru-RU" sz="1100" u="none" strike="noStrike" noProof="0" dirty="0">
                          <a:effectLst/>
                        </a:rPr>
                        <a:t>из общего бюджета</a:t>
                      </a:r>
                      <a:r>
                        <a:rPr lang="ro-RO" sz="1100" u="none" strike="noStrike" noProof="0" dirty="0">
                          <a:effectLst/>
                        </a:rPr>
                        <a:t>, 2016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2017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% </a:t>
                      </a:r>
                      <a:r>
                        <a:rPr lang="ru-RU" sz="1100" u="none" strike="noStrike" noProof="0" dirty="0">
                          <a:effectLst/>
                        </a:rPr>
                        <a:t>из общего бюджета</a:t>
                      </a:r>
                      <a:r>
                        <a:rPr lang="ro-RO" sz="1100" u="none" strike="noStrike" noProof="0" dirty="0">
                          <a:effectLst/>
                        </a:rPr>
                        <a:t>, 2017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2018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% </a:t>
                      </a:r>
                      <a:r>
                        <a:rPr lang="ru-RU" sz="1100" u="none" strike="noStrike" noProof="0" dirty="0">
                          <a:effectLst/>
                        </a:rPr>
                        <a:t>из общего бюджета</a:t>
                      </a:r>
                      <a:r>
                        <a:rPr lang="ro-RO" sz="1100" u="none" strike="noStrike" noProof="0" dirty="0">
                          <a:effectLst/>
                        </a:rPr>
                        <a:t>, 2018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8403606"/>
                  </a:ext>
                </a:extLst>
              </a:tr>
              <a:tr h="671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МЗТСЗ</a:t>
                      </a:r>
                      <a:endParaRPr lang="ro-RO" sz="1100" b="1" u="none" strike="noStrike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30,543,612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20%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26,739,729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17%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30,395,499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22%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2684678"/>
                  </a:ext>
                </a:extLst>
              </a:tr>
              <a:tr h="671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noProof="0" dirty="0">
                          <a:effectLst/>
                        </a:rPr>
                        <a:t>Местные бюджеты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1,667,674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4,336,029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3%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4,645,027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3%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0012838"/>
                  </a:ext>
                </a:extLst>
              </a:tr>
              <a:tr h="671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noProof="0" dirty="0">
                          <a:effectLst/>
                        </a:rPr>
                        <a:t>НСКМ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24,786,296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17%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29,871,353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19%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34,992,095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25%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4531471"/>
                  </a:ext>
                </a:extLst>
              </a:tr>
              <a:tr h="671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noProof="0" dirty="0">
                          <a:effectLst/>
                        </a:rPr>
                        <a:t>Внешнее финансирование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92,581,677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62%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95,843,871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61%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68,098,165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49%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359356"/>
                  </a:ext>
                </a:extLst>
              </a:tr>
              <a:tr h="671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noProof="0" dirty="0">
                          <a:effectLst/>
                        </a:rPr>
                        <a:t>Всего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149,579,259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100%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156,790,982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100%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>
                          <a:effectLst/>
                        </a:rPr>
                        <a:t>138,130,785</a:t>
                      </a:r>
                      <a:endParaRPr lang="ro-RO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u="none" strike="noStrike" noProof="0" dirty="0">
                          <a:effectLst/>
                        </a:rPr>
                        <a:t>100%</a:t>
                      </a:r>
                      <a:endParaRPr lang="ro-RO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04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84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7CF3-362E-4CAF-A664-19969ADF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5A4D-19C6-4A19-949D-958377B2F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Анализируя план перехода финансирования на 2017-2020, можно отметить, что практически полностью были выполнены обязательства по:</a:t>
            </a:r>
            <a:endParaRPr lang="en-US" b="1" dirty="0"/>
          </a:p>
          <a:p>
            <a:pPr lvl="1"/>
            <a:r>
              <a:rPr lang="ru-RU" dirty="0"/>
              <a:t>Обеспечению средств для закупки АРВ препаратов (в том числе был разработан механизм закупки АРВ препаратов для левобережья)</a:t>
            </a:r>
            <a:endParaRPr lang="en-US" dirty="0"/>
          </a:p>
          <a:p>
            <a:pPr lvl="1"/>
            <a:r>
              <a:rPr lang="ru-RU" dirty="0"/>
              <a:t>Обеспечению тестами для мониторинга эффективности лечения</a:t>
            </a:r>
            <a:endParaRPr lang="en-US" dirty="0"/>
          </a:p>
          <a:p>
            <a:pPr lvl="1"/>
            <a:r>
              <a:rPr lang="ru-RU" dirty="0"/>
              <a:t>Обеспечения всего необходимого для Профилактики передачи ВИЧ от матери плоду (тестирование беременных, АРТ для беременных и новорожденных, искусственные смеси, обеспечение всех родильных домов – тестами и комплектами медикаментов для экстренной ППМР)</a:t>
            </a:r>
            <a:endParaRPr lang="en-US" dirty="0"/>
          </a:p>
          <a:p>
            <a:pPr lvl="0"/>
            <a:r>
              <a:rPr lang="ru-RU" b="1" dirty="0"/>
              <a:t>Частично выполнены обязательства по </a:t>
            </a:r>
            <a:endParaRPr lang="en-US" b="1" dirty="0"/>
          </a:p>
          <a:p>
            <a:pPr lvl="1"/>
            <a:r>
              <a:rPr lang="ru-RU" dirty="0"/>
              <a:t>Финансированию проектов снижения вреда</a:t>
            </a:r>
            <a:endParaRPr lang="en-US" dirty="0"/>
          </a:p>
          <a:p>
            <a:pPr lvl="1"/>
            <a:r>
              <a:rPr lang="ru-RU" dirty="0"/>
              <a:t>Финансированию ЗТО</a:t>
            </a:r>
            <a:endParaRPr lang="en-US" dirty="0"/>
          </a:p>
          <a:p>
            <a:pPr lvl="1"/>
            <a:r>
              <a:rPr lang="ru-RU" dirty="0"/>
              <a:t>Финансированию психосоциальной поддержки ЛЖВ</a:t>
            </a:r>
            <a:endParaRPr lang="en-US" dirty="0"/>
          </a:p>
          <a:p>
            <a:pPr lvl="1"/>
            <a:r>
              <a:rPr lang="ru-RU" dirty="0"/>
              <a:t>Финансированию менеджмента НП ВИЧ/СПИД и ИППП.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61841-FA05-4157-BF9A-95777032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A25D9-00FD-4B5B-8634-45511475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07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FBED48-5974-49AA-AD7C-779FFA08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Светлана попович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0144B89-E9C6-4A5A-AA94-4D9BAF393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Тел: +373 69357748</a:t>
            </a:r>
          </a:p>
          <a:p>
            <a:r>
              <a:rPr lang="ru-RU" dirty="0"/>
              <a:t>Е-мэйл: </a:t>
            </a:r>
            <a:r>
              <a:rPr lang="en-US" dirty="0"/>
              <a:t>svet.popovich@gmail.com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20FBB-978F-4E3A-8ACB-FC8FD6E84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9400-F515-4E19-874A-AD6F15BF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22</a:t>
            </a:fld>
            <a:endParaRPr lang="ru-RU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BD8C323-0E46-4BDE-AB62-BB7DD611C2C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90332"/>
            <a:ext cx="6564022" cy="231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1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задачи плана перехода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1"/>
            <a:ext cx="7989752" cy="426552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Часть 1 Изменение политик, практик, нормативных документов для обеспечения устойчивости мероприятий, предусмотренных НП ВИЧ/СПИД и ИППП.</a:t>
            </a:r>
            <a:endParaRPr lang="en-US" dirty="0"/>
          </a:p>
          <a:p>
            <a:pPr lvl="1"/>
            <a:r>
              <a:rPr lang="ru-RU" i="1" dirty="0"/>
              <a:t>Задача 1. Изменение политик, практик, нормативных документов для обеспечения устойчивости</a:t>
            </a:r>
            <a:r>
              <a:rPr lang="ru-RU" b="1" dirty="0"/>
              <a:t> </a:t>
            </a:r>
            <a:r>
              <a:rPr lang="ru-RU" i="1" dirty="0"/>
              <a:t>профилактика передачи ВИЧ и инфекций, передающихся половым путем, в особенности среди ключевых групп населения </a:t>
            </a:r>
            <a:endParaRPr lang="en-US" dirty="0"/>
          </a:p>
          <a:p>
            <a:pPr lvl="2"/>
            <a:r>
              <a:rPr lang="ru-RU" dirty="0"/>
              <a:t>1.1 Пересмотр нормативно – правовой базы</a:t>
            </a:r>
            <a:endParaRPr lang="en-US" dirty="0"/>
          </a:p>
          <a:p>
            <a:pPr lvl="2"/>
            <a:r>
              <a:rPr lang="ru-RU" dirty="0"/>
              <a:t>1.2 Обеспечение экономических и финансовых факторов</a:t>
            </a:r>
            <a:endParaRPr lang="en-US" dirty="0"/>
          </a:p>
          <a:p>
            <a:pPr lvl="2"/>
            <a:r>
              <a:rPr lang="ru-RU" dirty="0"/>
              <a:t>1.3 Решение проблем человеческих ресурсов</a:t>
            </a:r>
            <a:endParaRPr lang="en-US" dirty="0"/>
          </a:p>
          <a:p>
            <a:pPr lvl="1"/>
            <a:r>
              <a:rPr lang="ru-RU" i="1" dirty="0"/>
              <a:t>Задача 2. Изменение политик, практик, нормативных документов для обеспечение всеобщего доступа к лечению, уходу и поддержке людей, инфицированных ВИЧ и инфекциями, передаваемыми половым путем</a:t>
            </a:r>
            <a:endParaRPr lang="en-US" dirty="0"/>
          </a:p>
          <a:p>
            <a:pPr lvl="2"/>
            <a:r>
              <a:rPr lang="ru-RU" dirty="0"/>
              <a:t>2.1. Пересмотр правовой базы</a:t>
            </a:r>
            <a:endParaRPr lang="en-US" dirty="0"/>
          </a:p>
          <a:p>
            <a:pPr lvl="2"/>
            <a:r>
              <a:rPr lang="ru-RU" dirty="0"/>
              <a:t>2.2. Решение проблем человеческих ресурсов</a:t>
            </a:r>
            <a:endParaRPr lang="en-US" dirty="0"/>
          </a:p>
          <a:p>
            <a:pPr lvl="1"/>
            <a:r>
              <a:rPr lang="ru-RU" dirty="0"/>
              <a:t> </a:t>
            </a:r>
            <a:r>
              <a:rPr lang="ru-RU" i="1" dirty="0"/>
              <a:t>Задача 3. Обеспечения устойчивости менеджмента НП ВИЧ/СПИД и ИППП  </a:t>
            </a:r>
            <a:endParaRPr lang="en-US" dirty="0"/>
          </a:p>
          <a:p>
            <a:pPr lvl="1"/>
            <a:r>
              <a:rPr lang="ru-RU" i="1" dirty="0"/>
              <a:t>Задача 4. Контекст: перекрестные, синергетические и интегрированные действия</a:t>
            </a:r>
            <a:endParaRPr lang="en-US" dirty="0"/>
          </a:p>
          <a:p>
            <a:r>
              <a:rPr lang="ru-RU" b="1" dirty="0"/>
              <a:t>Часть 2 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0529-DF2E-4FF4-B68F-3F024382A770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7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B9A8-5E43-401F-BB2A-E6C4F79D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1.1</a:t>
            </a:r>
            <a:r>
              <a:rPr lang="en-US" dirty="0"/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Пересмотр нормативно – правовой базы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76D9A-50DE-41EC-A973-CFA9D7BE3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6283E-173E-4E2F-A83E-FE8E8D4B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F1D738-FCFB-45A8-8717-BC31124FB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41756"/>
              </p:ext>
            </p:extLst>
          </p:nvPr>
        </p:nvGraphicFramePr>
        <p:xfrm>
          <a:off x="419100" y="1981200"/>
          <a:ext cx="8267699" cy="4317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937950548"/>
                    </a:ext>
                  </a:extLst>
                </a:gridCol>
                <a:gridCol w="1856195">
                  <a:extLst>
                    <a:ext uri="{9D8B030D-6E8A-4147-A177-3AD203B41FA5}">
                      <a16:colId xmlns:a16="http://schemas.microsoft.com/office/drawing/2014/main" val="3861089077"/>
                    </a:ext>
                  </a:extLst>
                </a:gridCol>
                <a:gridCol w="537895">
                  <a:extLst>
                    <a:ext uri="{9D8B030D-6E8A-4147-A177-3AD203B41FA5}">
                      <a16:colId xmlns:a16="http://schemas.microsoft.com/office/drawing/2014/main" val="1154857889"/>
                    </a:ext>
                  </a:extLst>
                </a:gridCol>
                <a:gridCol w="614737">
                  <a:extLst>
                    <a:ext uri="{9D8B030D-6E8A-4147-A177-3AD203B41FA5}">
                      <a16:colId xmlns:a16="http://schemas.microsoft.com/office/drawing/2014/main" val="500678790"/>
                    </a:ext>
                  </a:extLst>
                </a:gridCol>
                <a:gridCol w="537895">
                  <a:extLst>
                    <a:ext uri="{9D8B030D-6E8A-4147-A177-3AD203B41FA5}">
                      <a16:colId xmlns:a16="http://schemas.microsoft.com/office/drawing/2014/main" val="2693348774"/>
                    </a:ext>
                  </a:extLst>
                </a:gridCol>
                <a:gridCol w="537895">
                  <a:extLst>
                    <a:ext uri="{9D8B030D-6E8A-4147-A177-3AD203B41FA5}">
                      <a16:colId xmlns:a16="http://schemas.microsoft.com/office/drawing/2014/main" val="1586286639"/>
                    </a:ext>
                  </a:extLst>
                </a:gridCol>
                <a:gridCol w="1152632">
                  <a:extLst>
                    <a:ext uri="{9D8B030D-6E8A-4147-A177-3AD203B41FA5}">
                      <a16:colId xmlns:a16="http://schemas.microsoft.com/office/drawing/2014/main" val="2935760343"/>
                    </a:ext>
                  </a:extLst>
                </a:gridCol>
                <a:gridCol w="2458950">
                  <a:extLst>
                    <a:ext uri="{9D8B030D-6E8A-4147-A177-3AD203B41FA5}">
                      <a16:colId xmlns:a16="http://schemas.microsoft.com/office/drawing/2014/main" val="1301507668"/>
                    </a:ext>
                  </a:extLst>
                </a:gridCol>
              </a:tblGrid>
              <a:tr h="530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orbel" panose="020B0503020204020204" pitchFamily="34" charset="0"/>
                        </a:rPr>
                        <a:t>Задача</a:t>
                      </a:r>
                      <a:endParaRPr lang="en-US" sz="105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dirty="0">
                          <a:latin typeface="Corbel" panose="020B0503020204020204" pitchFamily="34" charset="0"/>
                        </a:rPr>
                        <a:t>2017</a:t>
                      </a:r>
                      <a:endParaRPr lang="en-US" sz="105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dirty="0">
                          <a:latin typeface="Corbel" panose="020B0503020204020204" pitchFamily="34" charset="0"/>
                        </a:rPr>
                        <a:t>2018</a:t>
                      </a:r>
                      <a:endParaRPr lang="en-US" sz="105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dirty="0">
                          <a:latin typeface="Corbel" panose="020B0503020204020204" pitchFamily="34" charset="0"/>
                        </a:rPr>
                        <a:t>2019</a:t>
                      </a:r>
                      <a:endParaRPr lang="en-US" sz="105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dirty="0">
                          <a:latin typeface="Corbel" panose="020B0503020204020204" pitchFamily="34" charset="0"/>
                        </a:rPr>
                        <a:t>2020</a:t>
                      </a:r>
                      <a:endParaRPr lang="en-US" sz="105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orbel" panose="020B0503020204020204" pitchFamily="34" charset="0"/>
                        </a:rPr>
                        <a:t>Показатели выполнения</a:t>
                      </a:r>
                      <a:endParaRPr lang="en-US" sz="105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orbel" panose="020B0503020204020204" pitchFamily="34" charset="0"/>
                        </a:rPr>
                        <a:t>Результаты внедрения</a:t>
                      </a:r>
                      <a:endParaRPr lang="en-US" sz="105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7648539"/>
                  </a:ext>
                </a:extLst>
              </a:tr>
              <a:tr h="628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Создание механизма / регламента социального заказа на предоставление услуг по снижению вреда из средств государственного бюджета.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Утвержденный регламент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 выполнено по причине использования другого источника финансирования 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3967503"/>
                  </a:ext>
                </a:extLst>
              </a:tr>
              <a:tr h="10570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Создание механизма / регламента социального заказа на предоставление услуг по снижению вреда из средств НКСМ.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Утвержденный регламент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Выполнено: Совместный приказ МЗ – НСКМ № 286 / 154А от 11/04/2017 для утверждения регламента о способе финансирования из средств профилактического фонда мероприятий по снижению рисков инфицирования ВИЧ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956606"/>
                  </a:ext>
                </a:extLst>
              </a:tr>
              <a:tr h="701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Разработка критериев для аккредитации поставщиков услуг по профилактике ВИЧ и их периодический пересмотр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Критерии разработаны и одобрены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Выполнено: Стандарт по оценке и аккредитации поставщиков услуг по профилактике ВИЧ, утвержден в 2017 году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921989"/>
                  </a:ext>
                </a:extLst>
              </a:tr>
              <a:tr h="10570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Пересмотр нормативной базы по внедрению программ услуг снижения вреда в пенитенциарной системе.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Пересмотренная нормативная база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Руководство по внедрению программ обмена шприцов, распространения презервативов и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дезинфектантов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в пенитенциарной системе; Руководство по внедрению программы фармакотерапии метадоном в пенитенциарной системе.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5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37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3DFB-2F9C-4F87-B87F-487581257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1.1</a:t>
            </a:r>
            <a:r>
              <a:rPr lang="en-US" dirty="0"/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Пересмотр нормативно – правовой базы - продолжение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F1615-FA6D-4684-8B80-8D6C3C4E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931E2-3636-439A-9C2B-DDFEC923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79F9E-4207-4093-8F3A-A8B546879DA5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E9B01-5A54-43F7-ADCB-8BED04D43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49867"/>
              </p:ext>
            </p:extLst>
          </p:nvPr>
        </p:nvGraphicFramePr>
        <p:xfrm>
          <a:off x="438151" y="1981202"/>
          <a:ext cx="8132795" cy="4341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436">
                  <a:extLst>
                    <a:ext uri="{9D8B030D-6E8A-4147-A177-3AD203B41FA5}">
                      <a16:colId xmlns:a16="http://schemas.microsoft.com/office/drawing/2014/main" val="3341773895"/>
                    </a:ext>
                  </a:extLst>
                </a:gridCol>
                <a:gridCol w="1844646">
                  <a:extLst>
                    <a:ext uri="{9D8B030D-6E8A-4147-A177-3AD203B41FA5}">
                      <a16:colId xmlns:a16="http://schemas.microsoft.com/office/drawing/2014/main" val="3871368742"/>
                    </a:ext>
                  </a:extLst>
                </a:gridCol>
                <a:gridCol w="404053">
                  <a:extLst>
                    <a:ext uri="{9D8B030D-6E8A-4147-A177-3AD203B41FA5}">
                      <a16:colId xmlns:a16="http://schemas.microsoft.com/office/drawing/2014/main" val="4005421526"/>
                    </a:ext>
                  </a:extLst>
                </a:gridCol>
                <a:gridCol w="449740">
                  <a:extLst>
                    <a:ext uri="{9D8B030D-6E8A-4147-A177-3AD203B41FA5}">
                      <a16:colId xmlns:a16="http://schemas.microsoft.com/office/drawing/2014/main" val="3377102341"/>
                    </a:ext>
                  </a:extLst>
                </a:gridCol>
                <a:gridCol w="449740">
                  <a:extLst>
                    <a:ext uri="{9D8B030D-6E8A-4147-A177-3AD203B41FA5}">
                      <a16:colId xmlns:a16="http://schemas.microsoft.com/office/drawing/2014/main" val="2573915395"/>
                    </a:ext>
                  </a:extLst>
                </a:gridCol>
                <a:gridCol w="449740">
                  <a:extLst>
                    <a:ext uri="{9D8B030D-6E8A-4147-A177-3AD203B41FA5}">
                      <a16:colId xmlns:a16="http://schemas.microsoft.com/office/drawing/2014/main" val="2362129080"/>
                    </a:ext>
                  </a:extLst>
                </a:gridCol>
                <a:gridCol w="974436">
                  <a:extLst>
                    <a:ext uri="{9D8B030D-6E8A-4147-A177-3AD203B41FA5}">
                      <a16:colId xmlns:a16="http://schemas.microsoft.com/office/drawing/2014/main" val="3515424281"/>
                    </a:ext>
                  </a:extLst>
                </a:gridCol>
                <a:gridCol w="3017004">
                  <a:extLst>
                    <a:ext uri="{9D8B030D-6E8A-4147-A177-3AD203B41FA5}">
                      <a16:colId xmlns:a16="http://schemas.microsoft.com/office/drawing/2014/main" val="3508945907"/>
                    </a:ext>
                  </a:extLst>
                </a:gridCol>
              </a:tblGrid>
              <a:tr h="48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rbel" panose="020B0503020204020204" pitchFamily="34" charset="0"/>
                        </a:rPr>
                        <a:t>Задача</a:t>
                      </a: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Corbel" panose="020B0503020204020204" pitchFamily="34" charset="0"/>
                        </a:rPr>
                        <a:t>2017</a:t>
                      </a: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Corbel" panose="020B0503020204020204" pitchFamily="34" charset="0"/>
                        </a:rPr>
                        <a:t>2018</a:t>
                      </a: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Corbel" panose="020B0503020204020204" pitchFamily="34" charset="0"/>
                        </a:rPr>
                        <a:t>2019</a:t>
                      </a: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latin typeface="Corbel" panose="020B0503020204020204" pitchFamily="34" charset="0"/>
                        </a:rPr>
                        <a:t>2020</a:t>
                      </a: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rbel" panose="020B0503020204020204" pitchFamily="34" charset="0"/>
                        </a:rPr>
                        <a:t>Показатели выполнения</a:t>
                      </a: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orbel" panose="020B0503020204020204" pitchFamily="34" charset="0"/>
                        </a:rPr>
                        <a:t>Результаты внедрения</a:t>
                      </a:r>
                      <a:endParaRPr lang="en-US" sz="9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054972"/>
                  </a:ext>
                </a:extLst>
              </a:tr>
              <a:tr h="997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Разработка и утверждение критериев аккредитации поставщиков психосоциальных услуг для потребителей наркотиков и их периодический обзор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Критерии разработаны и одобрены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Постановление правительства №232 от 18/04/2017 – об утверждении Рамочного положения об организации и функционировании комплексной социальной службы для лиц, употребляющих психоактивные вещества, и пациентов заместительной терапии и Минимальных стандартов качества</a:t>
                      </a:r>
                      <a:endParaRPr lang="en-US" sz="9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655937"/>
                  </a:ext>
                </a:extLst>
              </a:tr>
              <a:tr h="28591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1.1.6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Пересмотр политик и нормативных актов в отношении тестирования и лечения ВИЧ инфекции в соответствии с руководящими принципами ВОЗ.</a:t>
                      </a:r>
                      <a:endParaRPr lang="en-US" sz="9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900" b="1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900" b="1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Да</a:t>
                      </a:r>
                      <a:endParaRPr lang="en-US" sz="9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Политики разработаны и одобрены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Пересмотрены: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457200" marR="0" lvl="1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НКП «Инфекция ВИЧ у взрослых и подростков»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457200" marR="0" lvl="1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Национальный гид «Лабораторная диагностика ВИЧ инфекции»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457200" marR="0" lvl="1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Гид «Эпидемиологический надзор ВИЧ инфекции»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Разработаны: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457200" marR="0" lvl="1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НКП «Профилактика передачи ВИЧ от матери к ребенку»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457200" marR="0" lvl="1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НКП «Инфекция ВИЧ у детей 0 – 10 лет»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457200" marR="0" lvl="1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НКП «До-контактная профилактика ВИЧ инфекции»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457200" marR="0" lvl="1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НКП «Пост-контактная профилактика ВИЧ инфекции» </a:t>
                      </a:r>
                      <a:endParaRPr lang="en-US" sz="9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7462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46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2C5E0-D020-4CFB-9DFB-B5F71C35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1.2 </a:t>
            </a:r>
            <a:r>
              <a:rPr lang="ru-RU" dirty="0"/>
              <a:t>Обеспечение экономических и финансовых факторов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DED12-7729-4324-9369-1C9D0630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A2E9D-3040-4DC1-9888-8D742D98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50D226-22FB-4BFD-B1FA-685052952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726869"/>
              </p:ext>
            </p:extLst>
          </p:nvPr>
        </p:nvGraphicFramePr>
        <p:xfrm>
          <a:off x="419100" y="1905001"/>
          <a:ext cx="8267699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514">
                  <a:extLst>
                    <a:ext uri="{9D8B030D-6E8A-4147-A177-3AD203B41FA5}">
                      <a16:colId xmlns:a16="http://schemas.microsoft.com/office/drawing/2014/main" val="2937950548"/>
                    </a:ext>
                  </a:extLst>
                </a:gridCol>
                <a:gridCol w="1683181">
                  <a:extLst>
                    <a:ext uri="{9D8B030D-6E8A-4147-A177-3AD203B41FA5}">
                      <a16:colId xmlns:a16="http://schemas.microsoft.com/office/drawing/2014/main" val="3861089077"/>
                    </a:ext>
                  </a:extLst>
                </a:gridCol>
                <a:gridCol w="537895">
                  <a:extLst>
                    <a:ext uri="{9D8B030D-6E8A-4147-A177-3AD203B41FA5}">
                      <a16:colId xmlns:a16="http://schemas.microsoft.com/office/drawing/2014/main" val="1154857889"/>
                    </a:ext>
                  </a:extLst>
                </a:gridCol>
                <a:gridCol w="614737">
                  <a:extLst>
                    <a:ext uri="{9D8B030D-6E8A-4147-A177-3AD203B41FA5}">
                      <a16:colId xmlns:a16="http://schemas.microsoft.com/office/drawing/2014/main" val="500678790"/>
                    </a:ext>
                  </a:extLst>
                </a:gridCol>
                <a:gridCol w="537895">
                  <a:extLst>
                    <a:ext uri="{9D8B030D-6E8A-4147-A177-3AD203B41FA5}">
                      <a16:colId xmlns:a16="http://schemas.microsoft.com/office/drawing/2014/main" val="2693348774"/>
                    </a:ext>
                  </a:extLst>
                </a:gridCol>
                <a:gridCol w="537895">
                  <a:extLst>
                    <a:ext uri="{9D8B030D-6E8A-4147-A177-3AD203B41FA5}">
                      <a16:colId xmlns:a16="http://schemas.microsoft.com/office/drawing/2014/main" val="1586286639"/>
                    </a:ext>
                  </a:extLst>
                </a:gridCol>
                <a:gridCol w="1152632">
                  <a:extLst>
                    <a:ext uri="{9D8B030D-6E8A-4147-A177-3AD203B41FA5}">
                      <a16:colId xmlns:a16="http://schemas.microsoft.com/office/drawing/2014/main" val="2935760343"/>
                    </a:ext>
                  </a:extLst>
                </a:gridCol>
                <a:gridCol w="2458950">
                  <a:extLst>
                    <a:ext uri="{9D8B030D-6E8A-4147-A177-3AD203B41FA5}">
                      <a16:colId xmlns:a16="http://schemas.microsoft.com/office/drawing/2014/main" val="1301507668"/>
                    </a:ext>
                  </a:extLst>
                </a:gridCol>
              </a:tblGrid>
              <a:tr h="746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Задача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2017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2018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2019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2020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Показатели выполнения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Результаты внедрения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7648539"/>
                  </a:ext>
                </a:extLst>
              </a:tr>
              <a:tr h="1177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Дополнение базы данных социально-экономических показателей, показателями эффективности ответа мероприятий для социальных болезней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показателей включённых в базу данных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выполнено</a:t>
                      </a:r>
                      <a:endParaRPr lang="en-US" sz="10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3967503"/>
                  </a:ext>
                </a:extLst>
              </a:tr>
              <a:tr h="8326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бюджетных статей на НП ВИЧ/СПИД и ИППП в среднесрочной бюджетной структуре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000" b="1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Бюджетная линия для НП ВИЧ в среднесрочной бюджетной структуре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Выполнено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956606"/>
                  </a:ext>
                </a:extLst>
              </a:tr>
              <a:tr h="19677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Пересмотр нормативной методологии Единой программы обязательного медицинского страхования, для возможности обеспечения заместительной терапией всех лиц, употребляющих наркотики, включая незастрахованных.</a:t>
                      </a:r>
                      <a:endParaRPr lang="en-US" sz="10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en-US" sz="1000" b="1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Пересмотренная нормативная база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Выполнено - 2018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921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4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AC299-D8E0-41BF-A791-C370DDC7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en-US" dirty="0"/>
              <a:t>.3 </a:t>
            </a:r>
            <a:r>
              <a:rPr lang="ru-RU" dirty="0"/>
              <a:t>Решение проблем человеческих ресурсов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49395F-B1ED-457A-BF89-D075FB5A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5C41-6FEB-45A9-AE30-5EEFE6CE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1AE0AF-93F9-4539-AF31-B63CDDE5F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67291"/>
              </p:ext>
            </p:extLst>
          </p:nvPr>
        </p:nvGraphicFramePr>
        <p:xfrm>
          <a:off x="434560" y="1981201"/>
          <a:ext cx="8252238" cy="472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860">
                  <a:extLst>
                    <a:ext uri="{9D8B030D-6E8A-4147-A177-3AD203B41FA5}">
                      <a16:colId xmlns:a16="http://schemas.microsoft.com/office/drawing/2014/main" val="1947390834"/>
                    </a:ext>
                  </a:extLst>
                </a:gridCol>
                <a:gridCol w="3474169">
                  <a:extLst>
                    <a:ext uri="{9D8B030D-6E8A-4147-A177-3AD203B41FA5}">
                      <a16:colId xmlns:a16="http://schemas.microsoft.com/office/drawing/2014/main" val="1850706958"/>
                    </a:ext>
                  </a:extLst>
                </a:gridCol>
                <a:gridCol w="523519">
                  <a:extLst>
                    <a:ext uri="{9D8B030D-6E8A-4147-A177-3AD203B41FA5}">
                      <a16:colId xmlns:a16="http://schemas.microsoft.com/office/drawing/2014/main" val="1211870840"/>
                    </a:ext>
                  </a:extLst>
                </a:gridCol>
                <a:gridCol w="432543">
                  <a:extLst>
                    <a:ext uri="{9D8B030D-6E8A-4147-A177-3AD203B41FA5}">
                      <a16:colId xmlns:a16="http://schemas.microsoft.com/office/drawing/2014/main" val="3527927139"/>
                    </a:ext>
                  </a:extLst>
                </a:gridCol>
                <a:gridCol w="460850">
                  <a:extLst>
                    <a:ext uri="{9D8B030D-6E8A-4147-A177-3AD203B41FA5}">
                      <a16:colId xmlns:a16="http://schemas.microsoft.com/office/drawing/2014/main" val="1198582328"/>
                    </a:ext>
                  </a:extLst>
                </a:gridCol>
                <a:gridCol w="416739">
                  <a:extLst>
                    <a:ext uri="{9D8B030D-6E8A-4147-A177-3AD203B41FA5}">
                      <a16:colId xmlns:a16="http://schemas.microsoft.com/office/drawing/2014/main" val="2973746182"/>
                    </a:ext>
                  </a:extLst>
                </a:gridCol>
                <a:gridCol w="690382">
                  <a:extLst>
                    <a:ext uri="{9D8B030D-6E8A-4147-A177-3AD203B41FA5}">
                      <a16:colId xmlns:a16="http://schemas.microsoft.com/office/drawing/2014/main" val="2377210842"/>
                    </a:ext>
                  </a:extLst>
                </a:gridCol>
                <a:gridCol w="1730176">
                  <a:extLst>
                    <a:ext uri="{9D8B030D-6E8A-4147-A177-3AD203B41FA5}">
                      <a16:colId xmlns:a16="http://schemas.microsoft.com/office/drawing/2014/main" val="780362138"/>
                    </a:ext>
                  </a:extLst>
                </a:gridCol>
              </a:tblGrid>
              <a:tr h="64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Задача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2017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2018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2019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2020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Показатели выполнения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Результаты внедрения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0176072"/>
                  </a:ext>
                </a:extLst>
              </a:tr>
              <a:tr h="5226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1.3.1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Обучение поставщиков услуг по снижению вреда для соответствия критериям аккредитации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Поставщики услуг обучены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Выполнено 2018, 2019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/>
                </a:tc>
                <a:extLst>
                  <a:ext uri="{0D108BD9-81ED-4DB2-BD59-A6C34878D82A}">
                    <a16:rowId xmlns:a16="http://schemas.microsoft.com/office/drawing/2014/main" val="3534983747"/>
                  </a:ext>
                </a:extLst>
              </a:tr>
              <a:tr h="875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1.3.2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Лицензирование поставщиков услуг по профилактике ВИЧ среди групп повышенного риска инфицирования ВИЧ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лицензированных поставщиков  услуг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Не актуально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/>
                </a:tc>
                <a:extLst>
                  <a:ext uri="{0D108BD9-81ED-4DB2-BD59-A6C34878D82A}">
                    <a16:rowId xmlns:a16="http://schemas.microsoft.com/office/drawing/2014/main" val="4266865827"/>
                  </a:ext>
                </a:extLst>
              </a:tr>
              <a:tr h="875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1.3.3.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Аккредитация поставщиков услуг по профилактике ВИЧ среди групп повышенного риска инфицирования ВИЧ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аккредитованных поставщиков  услуг</a:t>
                      </a: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Выполнено</a:t>
                      </a:r>
                      <a:r>
                        <a:rPr lang="ro-RO" sz="900" dirty="0">
                          <a:effectLst/>
                        </a:rPr>
                        <a:t> (3 </a:t>
                      </a:r>
                      <a:r>
                        <a:rPr lang="ru-RU" sz="900" dirty="0">
                          <a:effectLst/>
                        </a:rPr>
                        <a:t>НПО</a:t>
                      </a:r>
                      <a:r>
                        <a:rPr lang="ro-RO" sz="90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были аккредитованы</a:t>
                      </a:r>
                      <a:r>
                        <a:rPr lang="ro-RO" sz="9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/>
                </a:tc>
                <a:extLst>
                  <a:ext uri="{0D108BD9-81ED-4DB2-BD59-A6C34878D82A}">
                    <a16:rowId xmlns:a16="http://schemas.microsoft.com/office/drawing/2014/main" val="540051034"/>
                  </a:ext>
                </a:extLst>
              </a:tr>
              <a:tr h="875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1.3.4.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Аккредитация поставщиков услуг по психосоциальной поддержке потребителей инъекционных наркотиков</a:t>
                      </a: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аккредитованных поставщиков  услуг</a:t>
                      </a: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Выполнено (3 НПО были аккредитованы)</a:t>
                      </a:r>
                    </a:p>
                  </a:txBody>
                  <a:tcPr marL="59297" marR="59297" marT="0" marB="0"/>
                </a:tc>
                <a:extLst>
                  <a:ext uri="{0D108BD9-81ED-4DB2-BD59-A6C34878D82A}">
                    <a16:rowId xmlns:a16="http://schemas.microsoft.com/office/drawing/2014/main" val="1227953034"/>
                  </a:ext>
                </a:extLst>
              </a:tr>
              <a:tr h="70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1.3.5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Расширение, укрепление и поддержка пунктов выдачи заместительной терапии, в том числе в пенитенциарной системе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Услуги по  ЗТО в каждом районе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Выполнено согласно ПН ВИЧ </a:t>
                      </a: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/СПИД и ИППП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– 10 </a:t>
                      </a: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пунктов</a:t>
                      </a:r>
                      <a:endParaRPr lang="ru-RU" sz="900" dirty="0">
                        <a:effectLst/>
                      </a:endParaRPr>
                    </a:p>
                  </a:txBody>
                  <a:tcPr marL="59297" marR="59297" marT="0" marB="0"/>
                </a:tc>
                <a:extLst>
                  <a:ext uri="{0D108BD9-81ED-4DB2-BD59-A6C34878D82A}">
                    <a16:rowId xmlns:a16="http://schemas.microsoft.com/office/drawing/2014/main" val="1003521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53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126FF0-9E17-4EA8-8034-E3B123FC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2400" dirty="0"/>
              <a:t>2. </a:t>
            </a:r>
            <a:r>
              <a:rPr lang="ru-RU" sz="2400" dirty="0"/>
              <a:t>Обеспечение всеобщего доступа к лечению, уходу и поддержке людей, инфицированных ВИЧ и инфекциями, передаваемыми половым путем</a:t>
            </a:r>
            <a:endParaRPr lang="ro-RO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D7C3E-1C2B-411E-A30E-02D38692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7CE7-6444-4FAD-8099-B1F021EE3F19}" type="datetime1">
              <a:rPr lang="ru-RU" smtClean="0"/>
              <a:t>02.12.2019</a:t>
            </a:fld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C8BED-9716-4D45-8770-AE2D7D2C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0EB024-5330-4B90-A364-BFA2BE023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18310"/>
              </p:ext>
            </p:extLst>
          </p:nvPr>
        </p:nvGraphicFramePr>
        <p:xfrm>
          <a:off x="457200" y="1981200"/>
          <a:ext cx="8229599" cy="4680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861">
                  <a:extLst>
                    <a:ext uri="{9D8B030D-6E8A-4147-A177-3AD203B41FA5}">
                      <a16:colId xmlns:a16="http://schemas.microsoft.com/office/drawing/2014/main" val="1017815010"/>
                    </a:ext>
                  </a:extLst>
                </a:gridCol>
                <a:gridCol w="2216875">
                  <a:extLst>
                    <a:ext uri="{9D8B030D-6E8A-4147-A177-3AD203B41FA5}">
                      <a16:colId xmlns:a16="http://schemas.microsoft.com/office/drawing/2014/main" val="1822019270"/>
                    </a:ext>
                  </a:extLst>
                </a:gridCol>
                <a:gridCol w="491184">
                  <a:extLst>
                    <a:ext uri="{9D8B030D-6E8A-4147-A177-3AD203B41FA5}">
                      <a16:colId xmlns:a16="http://schemas.microsoft.com/office/drawing/2014/main" val="2413779155"/>
                    </a:ext>
                  </a:extLst>
                </a:gridCol>
                <a:gridCol w="561354">
                  <a:extLst>
                    <a:ext uri="{9D8B030D-6E8A-4147-A177-3AD203B41FA5}">
                      <a16:colId xmlns:a16="http://schemas.microsoft.com/office/drawing/2014/main" val="3130039848"/>
                    </a:ext>
                  </a:extLst>
                </a:gridCol>
                <a:gridCol w="491184">
                  <a:extLst>
                    <a:ext uri="{9D8B030D-6E8A-4147-A177-3AD203B41FA5}">
                      <a16:colId xmlns:a16="http://schemas.microsoft.com/office/drawing/2014/main" val="4092275095"/>
                    </a:ext>
                  </a:extLst>
                </a:gridCol>
                <a:gridCol w="491184">
                  <a:extLst>
                    <a:ext uri="{9D8B030D-6E8A-4147-A177-3AD203B41FA5}">
                      <a16:colId xmlns:a16="http://schemas.microsoft.com/office/drawing/2014/main" val="3727565710"/>
                    </a:ext>
                  </a:extLst>
                </a:gridCol>
                <a:gridCol w="1052540">
                  <a:extLst>
                    <a:ext uri="{9D8B030D-6E8A-4147-A177-3AD203B41FA5}">
                      <a16:colId xmlns:a16="http://schemas.microsoft.com/office/drawing/2014/main" val="1743186386"/>
                    </a:ext>
                  </a:extLst>
                </a:gridCol>
                <a:gridCol w="2245417">
                  <a:extLst>
                    <a:ext uri="{9D8B030D-6E8A-4147-A177-3AD203B41FA5}">
                      <a16:colId xmlns:a16="http://schemas.microsoft.com/office/drawing/2014/main" val="870776830"/>
                    </a:ext>
                  </a:extLst>
                </a:gridCol>
              </a:tblGrid>
              <a:tr h="504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Задача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2017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2018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2019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2020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Показатели выполнения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Результаты внедрения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7404655"/>
                  </a:ext>
                </a:extLst>
              </a:tr>
              <a:tr h="202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2.1.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>Пересмотр правовой базы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/>
                </a:tc>
                <a:extLst>
                  <a:ext uri="{0D108BD9-81ED-4DB2-BD59-A6C34878D82A}">
                    <a16:rowId xmlns:a16="http://schemas.microsoft.com/office/drawing/2014/main" val="707123889"/>
                  </a:ext>
                </a:extLst>
              </a:tr>
              <a:tr h="1183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2.1.1.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Пересмотр и утверждение нормативной базы по закупам антиретровирусных препаратов и тестов для лабораторного мониторинга лечения путем использования международных механизмов, в том числе для пенитенциарной системы.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Правовая база пересмотрена и утверждена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900" dirty="0">
                          <a:effectLst/>
                        </a:rPr>
                        <a:t>Закупки препаратов и тестов на АРВ, в том числе для восточного региона и пенитенциарной системы, осуществлены ПРООН в 2017 и 2018 годах.</a:t>
                      </a:r>
                    </a:p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МЗ №948 от 10/08/2018 – об организации централизованных закупок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extLst>
                  <a:ext uri="{0D108BD9-81ED-4DB2-BD59-A6C34878D82A}">
                    <a16:rowId xmlns:a16="http://schemas.microsoft.com/office/drawing/2014/main" val="3164493565"/>
                  </a:ext>
                </a:extLst>
              </a:tr>
              <a:tr h="55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2.1.2.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Разработать и утвердить механизм интеграции ВИЧ, туберкулеза, ОЗТ и психосоциальных услуг.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Механизм разработан и утвержден.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 процессе реализации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extLst>
                  <a:ext uri="{0D108BD9-81ED-4DB2-BD59-A6C34878D82A}">
                    <a16:rowId xmlns:a16="http://schemas.microsoft.com/office/drawing/2014/main" val="4123361249"/>
                  </a:ext>
                </a:extLst>
              </a:tr>
              <a:tr h="1763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2.2.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gridSpan="7">
                  <a:txBody>
                    <a:bodyPr/>
                    <a:lstStyle/>
                    <a:p>
                      <a:pPr marL="0" marR="0" lvl="2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проблем человеческих ресурсов</a:t>
                      </a: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/>
                </a:tc>
                <a:extLst>
                  <a:ext uri="{0D108BD9-81ED-4DB2-BD59-A6C34878D82A}">
                    <a16:rowId xmlns:a16="http://schemas.microsoft.com/office/drawing/2014/main" val="859888764"/>
                  </a:ext>
                </a:extLst>
              </a:tr>
              <a:tr h="615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2.2.1.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Разработка критериев аккредитации поставщиков психосоциальных услуг для людей с ВИЧ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Критерии разработаны и утверждены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Постановление №. 1010 от  26.08.2016 об утверждении Типового положения об организации и функционировании Регионального социального центра оказания помощи лицам, инфицированным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ВИЧ/СПИДом, и членам их семей и минимальных стандартов качества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extLst>
                  <a:ext uri="{0D108BD9-81ED-4DB2-BD59-A6C34878D82A}">
                    <a16:rowId xmlns:a16="http://schemas.microsoft.com/office/drawing/2014/main" val="4075580286"/>
                  </a:ext>
                </a:extLst>
              </a:tr>
              <a:tr h="7340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2.2.2.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Аккредитация поставщиков психосоциальных услуг для людей с ВИЧ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аккредитованных поставщиков  услуг</a:t>
                      </a:r>
                    </a:p>
                  </a:txBody>
                  <a:tcPr marL="48248" marR="4824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Аккредитация возможна только для служб психосоциальной поддержки в социальных центрах.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48" marR="48248" marT="0" marB="0" anchor="ctr"/>
                </a:tc>
                <a:extLst>
                  <a:ext uri="{0D108BD9-81ED-4DB2-BD59-A6C34878D82A}">
                    <a16:rowId xmlns:a16="http://schemas.microsoft.com/office/drawing/2014/main" val="336377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93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46DA-D7EB-401B-921A-9B196D28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/>
              <a:t>3. </a:t>
            </a:r>
            <a:r>
              <a:rPr lang="ru-RU" dirty="0"/>
              <a:t>Обеспечения устойчивости менеджмента НП ВИЧ/СПИД и ИППП</a:t>
            </a:r>
            <a:endParaRPr lang="ro-R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07503A-F7FD-40A0-AC44-692F9477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CFAB-33A3-4D12-97C5-3944A0E00113}" type="datetime1">
              <a:rPr lang="ru-RU" smtClean="0"/>
              <a:t>02.12.2019</a:t>
            </a:fld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DE244-D691-4950-B8D2-251833A5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F79F9E-4207-4093-8F3A-A8B546879DA5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2C52A5A-876C-44F6-8E45-919156450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64440"/>
              </p:ext>
            </p:extLst>
          </p:nvPr>
        </p:nvGraphicFramePr>
        <p:xfrm>
          <a:off x="419100" y="1905001"/>
          <a:ext cx="8267699" cy="4735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008">
                  <a:extLst>
                    <a:ext uri="{9D8B030D-6E8A-4147-A177-3AD203B41FA5}">
                      <a16:colId xmlns:a16="http://schemas.microsoft.com/office/drawing/2014/main" val="4013815357"/>
                    </a:ext>
                  </a:extLst>
                </a:gridCol>
                <a:gridCol w="2227140">
                  <a:extLst>
                    <a:ext uri="{9D8B030D-6E8A-4147-A177-3AD203B41FA5}">
                      <a16:colId xmlns:a16="http://schemas.microsoft.com/office/drawing/2014/main" val="1245157074"/>
                    </a:ext>
                  </a:extLst>
                </a:gridCol>
                <a:gridCol w="493458">
                  <a:extLst>
                    <a:ext uri="{9D8B030D-6E8A-4147-A177-3AD203B41FA5}">
                      <a16:colId xmlns:a16="http://schemas.microsoft.com/office/drawing/2014/main" val="3115351687"/>
                    </a:ext>
                  </a:extLst>
                </a:gridCol>
                <a:gridCol w="563952">
                  <a:extLst>
                    <a:ext uri="{9D8B030D-6E8A-4147-A177-3AD203B41FA5}">
                      <a16:colId xmlns:a16="http://schemas.microsoft.com/office/drawing/2014/main" val="3483567048"/>
                    </a:ext>
                  </a:extLst>
                </a:gridCol>
                <a:gridCol w="493458">
                  <a:extLst>
                    <a:ext uri="{9D8B030D-6E8A-4147-A177-3AD203B41FA5}">
                      <a16:colId xmlns:a16="http://schemas.microsoft.com/office/drawing/2014/main" val="3933031483"/>
                    </a:ext>
                  </a:extLst>
                </a:gridCol>
                <a:gridCol w="493458">
                  <a:extLst>
                    <a:ext uri="{9D8B030D-6E8A-4147-A177-3AD203B41FA5}">
                      <a16:colId xmlns:a16="http://schemas.microsoft.com/office/drawing/2014/main" val="606469624"/>
                    </a:ext>
                  </a:extLst>
                </a:gridCol>
                <a:gridCol w="1179626">
                  <a:extLst>
                    <a:ext uri="{9D8B030D-6E8A-4147-A177-3AD203B41FA5}">
                      <a16:colId xmlns:a16="http://schemas.microsoft.com/office/drawing/2014/main" val="3136191515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3196927967"/>
                    </a:ext>
                  </a:extLst>
                </a:gridCol>
              </a:tblGrid>
              <a:tr h="858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Задача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2017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2018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2019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latin typeface="Corbel" panose="020B0503020204020204" pitchFamily="34" charset="0"/>
                        </a:rPr>
                        <a:t>2020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Показатели выполнения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orbel" panose="020B0503020204020204" pitchFamily="34" charset="0"/>
                        </a:rPr>
                        <a:t>Результаты внедрения</a:t>
                      </a:r>
                      <a:endParaRPr lang="en-US" sz="1000" dirty="0">
                        <a:latin typeface="Corbel" panose="020B0503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941754"/>
                  </a:ext>
                </a:extLst>
              </a:tr>
              <a:tr h="774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3.1. 1.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Обеспечение выполнения демографических / операционных оценок / исследований для оценки качества, эффективности, влияния услуг в рамках программы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проведенных исследований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Выполнено (</a:t>
                      </a:r>
                      <a:r>
                        <a:rPr lang="ru-RU" sz="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МиО</a:t>
                      </a: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Психосоциальная поддержка, профилактика в группах риска, Каскад ВИЧ)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extLst>
                  <a:ext uri="{0D108BD9-81ED-4DB2-BD59-A6C34878D82A}">
                    <a16:rowId xmlns:a16="http://schemas.microsoft.com/office/drawing/2014/main" val="2276830005"/>
                  </a:ext>
                </a:extLst>
              </a:tr>
              <a:tr h="772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3.1.2.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Разработка и утверждение регламента / механизма финансирования Координационного отдела Национальной программы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Утвержденный регламент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выполнено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extLst>
                  <a:ext uri="{0D108BD9-81ED-4DB2-BD59-A6C34878D82A}">
                    <a16:rowId xmlns:a16="http://schemas.microsoft.com/office/drawing/2014/main" val="1825968046"/>
                  </a:ext>
                </a:extLst>
              </a:tr>
              <a:tr h="772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3.1.3.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Укрепление кадрового потенциала в Координационном отделе НП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Да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Персонал Координационного отдела прошел обучение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выполнено</a:t>
                      </a:r>
                    </a:p>
                  </a:txBody>
                  <a:tcPr marL="59297" marR="59297" marT="0" marB="0" anchor="ctr"/>
                </a:tc>
                <a:extLst>
                  <a:ext uri="{0D108BD9-81ED-4DB2-BD59-A6C34878D82A}">
                    <a16:rowId xmlns:a16="http://schemas.microsoft.com/office/drawing/2014/main" val="1720456376"/>
                  </a:ext>
                </a:extLst>
              </a:tr>
              <a:tr h="772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3.1.4.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Укрепление потенциала организаций гражданского общества по предоставлению услуг по </a:t>
                      </a:r>
                      <a:r>
                        <a:rPr lang="ru-RU" sz="900" dirty="0" err="1">
                          <a:effectLst/>
                        </a:rPr>
                        <a:t>адвокации</a:t>
                      </a:r>
                      <a:r>
                        <a:rPr lang="ru-RU" sz="900" dirty="0">
                          <a:effectLst/>
                        </a:rPr>
                        <a:t>, коммуникации и социальной мобилизации.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обученных людей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Выполнено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extLst>
                  <a:ext uri="{0D108BD9-81ED-4DB2-BD59-A6C34878D82A}">
                    <a16:rowId xmlns:a16="http://schemas.microsoft.com/office/drawing/2014/main" val="1949940444"/>
                  </a:ext>
                </a:extLst>
              </a:tr>
              <a:tr h="772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3.1.5.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Промежуточная и итоговая оценка реализации ПН ВИЧ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Среднесрочные и итоговые отчеты разработаны и утверждены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7" marR="59297" marT="0" marB="0" anchor="ctr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выполнено, отсутствие финансирования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97" marR="59297" marT="0" marB="0" anchor="ctr"/>
                </a:tc>
                <a:extLst>
                  <a:ext uri="{0D108BD9-81ED-4DB2-BD59-A6C34878D82A}">
                    <a16:rowId xmlns:a16="http://schemas.microsoft.com/office/drawing/2014/main" val="2946505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4927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693</TotalTime>
  <Words>3194</Words>
  <Application>Microsoft Macintosh PowerPoint</Application>
  <PresentationFormat>Экран (4:3)</PresentationFormat>
  <Paragraphs>857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Calibri</vt:lpstr>
      <vt:lpstr>Cambria</vt:lpstr>
      <vt:lpstr>Corbel</vt:lpstr>
      <vt:lpstr>Gill Sans MT</vt:lpstr>
      <vt:lpstr>Wingdings 2</vt:lpstr>
      <vt:lpstr>Dividend</vt:lpstr>
      <vt:lpstr>Анализ реализации плана по обеспечению устойчивости мероприятий, предусмотренных в национальной программе по профилактики и контролю ВИЧ / СПИД и ИППП на 2017 – 2020 при переходе от донорского к государственному финансированию</vt:lpstr>
      <vt:lpstr>Принципы разработки плана  обеспечения устойчивости  </vt:lpstr>
      <vt:lpstr>Основные задачи плана перехода</vt:lpstr>
      <vt:lpstr>1.1 Пересмотр нормативно – правовой базы</vt:lpstr>
      <vt:lpstr>1.1 Пересмотр нормативно – правовой базы - продолжение</vt:lpstr>
      <vt:lpstr>1.2 Обеспечение экономических и финансовых факторов</vt:lpstr>
      <vt:lpstr>1.3 Решение проблем человеческих ресурсов</vt:lpstr>
      <vt:lpstr>2. Обеспечение всеобщего доступа к лечению, уходу и поддержке людей, инфицированных ВИЧ и инфекциями, передаваемыми половым путем</vt:lpstr>
      <vt:lpstr>3. Обеспечения устойчивости менеджмента НП ВИЧ/СПИД и ИППП</vt:lpstr>
      <vt:lpstr>3.2 Контекст: перекрестные, синергетические и интегрированные действия</vt:lpstr>
      <vt:lpstr>Распределение финансовых ресурсов по приоритетным мероприятиям НП ВИЧ/СПИД и ИППП </vt:lpstr>
      <vt:lpstr>Часть 2 - Оценочные расходы, предполагаемые для обеспечения мероприятий НП ВИЧ/СПИД и ИППП в процессе перехода от финансирования из средств ГФ на Национальное финансирование на 2017-2020 годы.</vt:lpstr>
      <vt:lpstr>Часть 2 - Продолжение</vt:lpstr>
      <vt:lpstr>Часть 2 - Продолжение</vt:lpstr>
      <vt:lpstr>Часть 2 - Продолжение</vt:lpstr>
      <vt:lpstr>Часть 2 - Продолжение</vt:lpstr>
      <vt:lpstr>Часть 2 - Продолжение</vt:lpstr>
      <vt:lpstr>Часть 2 - Продолжение</vt:lpstr>
      <vt:lpstr>Часть 2 - Продолжение</vt:lpstr>
      <vt:lpstr>Общий бюджет НП ВИЧ/СПИД и ИППП на 2016 – 2018 годы (МДЛ)</vt:lpstr>
      <vt:lpstr>ВЫВОДЫ</vt:lpstr>
      <vt:lpstr>Светлана попович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Planul de sustenabilitate a Programului Național de prevenire și control a infecției HIV/SIDA și ITS</dc:title>
  <dc:creator>User</dc:creator>
  <cp:lastModifiedBy>Microsoft Office User</cp:lastModifiedBy>
  <cp:revision>89</cp:revision>
  <dcterms:created xsi:type="dcterms:W3CDTF">2016-12-16T10:23:29Z</dcterms:created>
  <dcterms:modified xsi:type="dcterms:W3CDTF">2019-12-02T04:45:45Z</dcterms:modified>
</cp:coreProperties>
</file>