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20"/>
    <p:restoredTop sz="94737"/>
  </p:normalViewPr>
  <p:slideViewPr>
    <p:cSldViewPr snapToGrid="0" snapToObjects="1">
      <p:cViewPr varScale="1">
        <p:scale>
          <a:sx n="128" d="100"/>
          <a:sy n="128" d="100"/>
        </p:scale>
        <p:origin x="19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00459-84E3-3945-BAED-762BE5D81127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C27C2-CE79-844A-9BF0-816B36E0BD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886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54FAB-A01A-4842-B5F4-D1F7EB051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5E7212-E36B-114A-BA2B-DFF0F9831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925745-A6EA-2448-8ABE-04317A155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3A7C-9C51-4D46-9552-73884276BFAC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16F577-465B-4547-A1E8-4A30909CC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AFDEA3-7357-514E-B966-F16B06170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FBB6-9487-3448-8606-9F2964053E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86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A61B43-3490-A445-8186-E3603AC5B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3E765D-4CE7-6044-BF6E-A6A72021BB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201BA-B331-1444-84A5-E865E66A4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3A7C-9C51-4D46-9552-73884276BFAC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5BA378-0F1E-0A4F-A664-9B7721583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D288B1-2DC4-3B44-8D9F-0CC24383A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FBB6-9487-3448-8606-9F2964053E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173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35FB2D6-3171-3248-B752-56DC63F3FE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34918DC-517E-B243-8407-D46E08C84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A57937-3DC6-1944-8DE6-6B8AEF9D0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3A7C-9C51-4D46-9552-73884276BFAC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57D913-035C-B242-8903-2C99791BF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56AC46-3AF6-8A47-A287-A5ACD347D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FBB6-9487-3448-8606-9F2964053E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949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332E1E-1637-3A46-B6F3-CB8A8A829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C04687-BEB3-704F-9E2B-AD14EC58A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C0261E-EA47-214C-8748-FCF80B2B5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3A7C-9C51-4D46-9552-73884276BFAC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9E2B23-06C7-E74B-B4A7-24A4AF176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10DAF5-555E-F349-8A8E-72F94DE06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FBB6-9487-3448-8606-9F2964053E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03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EF4315-E51F-734A-9A7F-4FF1AF68A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54884D-15A7-D84E-8AEE-1990DBA0A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BE99CE-5B2B-C645-AA33-61FE928E5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3A7C-9C51-4D46-9552-73884276BFAC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1A70FE-0E0E-D44E-A20C-DD845B688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70EFB3-1B90-9F4A-A5A0-D33708BAF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FBB6-9487-3448-8606-9F2964053E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840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B5D57B-64D9-484F-87CD-4B4D22B6E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A94D62-9B21-4043-B306-ADB2CFA866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19F3CF-8CBA-B048-8932-CAA081DB4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8459E2-8866-514C-9AD3-1884C7FFD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3A7C-9C51-4D46-9552-73884276BFAC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21A86C-820C-F446-BB46-7BF50122A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D5569E-E042-AF43-BCDE-A975D9455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FBB6-9487-3448-8606-9F2964053E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90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1C4FFA-39F2-ED49-9551-E43656574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DB906B-5DE9-284C-94E0-612538DDF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BD6E54-AB34-5547-B63B-B74E86DF4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3DCFADA-EFA1-C649-AB31-226087EA08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8E0C00-D66C-B54E-8FD1-A43F55A6FC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91FD69-89A0-1C4E-86A1-9F2ABCB4A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3A7C-9C51-4D46-9552-73884276BFAC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152A9CD-D714-F741-83F8-D3ECCBAEE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DB21DDF-903E-1146-9D68-D86DAE419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FBB6-9487-3448-8606-9F2964053E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585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0355B-E985-A442-8FBD-33083AE5D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3B75E05-15A7-2B41-A873-9E9FC905A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3A7C-9C51-4D46-9552-73884276BFAC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456D30C-0AD1-CB40-879B-D64503C7F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DBAACAE-3B4D-3241-B3F9-F3840FF96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FBB6-9487-3448-8606-9F2964053E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893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5D360C-3317-BA4B-A05B-7D8C88E01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3A7C-9C51-4D46-9552-73884276BFAC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E56CD34-5088-EF48-81F2-CCACA17E3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2588A-FEC2-2548-85CB-F8374A01C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FBB6-9487-3448-8606-9F2964053E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179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95FBFF-096C-A443-A7A0-CE1A55867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F4A9CE-3774-9E4B-BF8D-01F707BEB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010892-00C2-324C-A454-280C5F23B5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CFB691-D234-134F-BFC1-C82DE5897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3A7C-9C51-4D46-9552-73884276BFAC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92F828-B6B5-4248-8B61-9F0CEB21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DF0D53-A794-DF45-B46F-DF7A841FA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FBB6-9487-3448-8606-9F2964053E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762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8ED433-7B34-3742-A0DE-C4980C917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6813F68-EC48-2E45-A10E-A08DFABEF2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0E0A59-BCA4-E349-B97A-B2BF652D8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A5C6C8-7E8E-4144-97EC-32A47D87E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3A7C-9C51-4D46-9552-73884276BFAC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75C437-983E-BF4D-A18D-B03068A7A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E29146-940F-F041-9482-A7227EEDC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9FBB6-9487-3448-8606-9F2964053E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6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B00173-F350-4D42-952E-5B3C37558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D63999-1A4D-3A4C-9781-3491FC5BE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6C1E7-B0A4-7640-9799-5AC808E5F3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63A7C-9C51-4D46-9552-73884276BFAC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562CB8-B8E5-D84F-B16C-F419ED280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294EFF-A380-ED48-9B8A-B913C9171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9FBB6-9487-3448-8606-9F2964053E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31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ШБА\демченко\Молдова 1-m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9" y="0"/>
            <a:ext cx="1219914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7102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ШБА\демченко\Молдова 2-m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915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8750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ШБА\демченко\фон.png">
            <a:extLst>
              <a:ext uri="{FF2B5EF4-FFF2-40B4-BE49-F238E27FC236}">
                <a16:creationId xmlns:a16="http://schemas.microsoft.com/office/drawing/2014/main" id="{37E731A5-EE53-4043-B5F8-E0EAA3427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88"/>
            <a:ext cx="12192000" cy="6854412"/>
          </a:xfrm>
          <a:prstGeom prst="rect">
            <a:avLst/>
          </a:prstGeom>
          <a:noFill/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810A6B4-6E65-49A0-9D29-C31340850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latin typeface="+mn-lt"/>
              </a:rPr>
              <a:t>Этап 1: Создание операционной экспертной группы при Национальной программе по реализации Плана перехода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D55F3CC-E50E-4E49-B8E7-410D23B9C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1275"/>
            <a:ext cx="10515600" cy="359568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Мероприятия: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Утверждение регламента работы группы / </a:t>
            </a:r>
            <a:r>
              <a:rPr lang="ru-RU" b="1" dirty="0">
                <a:solidFill>
                  <a:schemeClr val="bg1"/>
                </a:solidFill>
              </a:rPr>
              <a:t>сентябрь 2019 / документ </a:t>
            </a:r>
            <a:r>
              <a:rPr lang="ru-RU" b="1" dirty="0" err="1">
                <a:solidFill>
                  <a:schemeClr val="bg1"/>
                </a:solidFill>
              </a:rPr>
              <a:t>формализирующий</a:t>
            </a:r>
            <a:r>
              <a:rPr lang="ru-RU" b="1" dirty="0">
                <a:solidFill>
                  <a:schemeClr val="bg1"/>
                </a:solidFill>
              </a:rPr>
              <a:t> создание группы 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Привлечение ресурсов (экспертных и финансовых) для обеспечения деятельности группы / </a:t>
            </a:r>
            <a:r>
              <a:rPr lang="ru-RU" b="1" dirty="0">
                <a:solidFill>
                  <a:schemeClr val="bg1"/>
                </a:solidFill>
              </a:rPr>
              <a:t>октябрь 2019 / проект 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Создание эффективного канала коммуникации / </a:t>
            </a:r>
            <a:r>
              <a:rPr lang="ru-RU" b="1" dirty="0">
                <a:solidFill>
                  <a:schemeClr val="bg1"/>
                </a:solidFill>
              </a:rPr>
              <a:t>октябрь 2019 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6661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ШБА\демченко\фон.png">
            <a:extLst>
              <a:ext uri="{FF2B5EF4-FFF2-40B4-BE49-F238E27FC236}">
                <a16:creationId xmlns:a16="http://schemas.microsoft.com/office/drawing/2014/main" id="{37E731A5-EE53-4043-B5F8-E0EAA3427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88"/>
            <a:ext cx="12192000" cy="6854412"/>
          </a:xfrm>
          <a:prstGeom prst="rect">
            <a:avLst/>
          </a:prstGeom>
          <a:noFill/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810A6B4-6E65-49A0-9D29-C31340850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+mn-lt"/>
              </a:rPr>
              <a:t>Этап 2: Устранение правовых барьеров 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D55F3CC-E50E-4E49-B8E7-410D23B9C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1275"/>
            <a:ext cx="10515600" cy="3595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Мероприятия: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Определение и утверждение базового и расширенного пакета услуг / </a:t>
            </a:r>
            <a:r>
              <a:rPr lang="ru-RU" b="1" dirty="0">
                <a:solidFill>
                  <a:schemeClr val="bg1"/>
                </a:solidFill>
              </a:rPr>
              <a:t>октябрь 2019 / приказ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Разработка и утверждение методики и расчет стоимости профилактических услуг / </a:t>
            </a:r>
            <a:r>
              <a:rPr lang="ru-RU" b="1" dirty="0">
                <a:solidFill>
                  <a:schemeClr val="bg1"/>
                </a:solidFill>
              </a:rPr>
              <a:t>декабрь 2019 / приказ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Разработка новой эффективной модели оказание услуг по уходу и поддержке ЛЖВ с расчетом стоимости / </a:t>
            </a:r>
            <a:r>
              <a:rPr lang="ru-RU" b="1" dirty="0">
                <a:solidFill>
                  <a:schemeClr val="bg1"/>
                </a:solidFill>
              </a:rPr>
              <a:t>март 2020 / приказ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8576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ШБА\демченко\фон.png">
            <a:extLst>
              <a:ext uri="{FF2B5EF4-FFF2-40B4-BE49-F238E27FC236}">
                <a16:creationId xmlns:a16="http://schemas.microsoft.com/office/drawing/2014/main" id="{37E731A5-EE53-4043-B5F8-E0EAA3427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88"/>
            <a:ext cx="12192000" cy="6854412"/>
          </a:xfrm>
          <a:prstGeom prst="rect">
            <a:avLst/>
          </a:prstGeom>
          <a:noFill/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810A6B4-6E65-49A0-9D29-C31340850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+mn-lt"/>
              </a:rPr>
              <a:t>Этап 3: Определение оценочного  количества целевых групп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D55F3CC-E50E-4E49-B8E7-410D23B9C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1275"/>
            <a:ext cx="10515600" cy="359568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Мероприятия: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Проведение исследования количества целевых групп  / </a:t>
            </a:r>
            <a:r>
              <a:rPr lang="ru-RU" b="1" dirty="0">
                <a:solidFill>
                  <a:schemeClr val="bg1"/>
                </a:solidFill>
              </a:rPr>
              <a:t>июнь 2020 / отчет 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Участие в региональных консультациях по пересмотру подходов к определению оценочного количества целевых групп / </a:t>
            </a:r>
            <a:r>
              <a:rPr lang="ru-RU" b="1" dirty="0">
                <a:solidFill>
                  <a:schemeClr val="bg1"/>
                </a:solidFill>
              </a:rPr>
              <a:t>октябрь 2019 - март 2020 / отчет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9015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ШБА\демченко\фон.png">
            <a:extLst>
              <a:ext uri="{FF2B5EF4-FFF2-40B4-BE49-F238E27FC236}">
                <a16:creationId xmlns:a16="http://schemas.microsoft.com/office/drawing/2014/main" id="{37E731A5-EE53-4043-B5F8-E0EAA3427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88"/>
            <a:ext cx="12192000" cy="6854412"/>
          </a:xfrm>
          <a:prstGeom prst="rect">
            <a:avLst/>
          </a:prstGeom>
          <a:noFill/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810A6B4-6E65-49A0-9D29-C31340850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+mn-lt"/>
              </a:rPr>
              <a:t>Этап 4: Финансовое планирование 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D55F3CC-E50E-4E49-B8E7-410D23B9C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1275"/>
            <a:ext cx="10515600" cy="359568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Мероприятия: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Определение источников финансирования и закупщиков услуг / </a:t>
            </a:r>
            <a:r>
              <a:rPr lang="ru-RU" b="1" dirty="0">
                <a:solidFill>
                  <a:schemeClr val="bg1"/>
                </a:solidFill>
              </a:rPr>
              <a:t>март 2020 / запрос от </a:t>
            </a:r>
            <a:r>
              <a:rPr lang="ru-RU" b="1" dirty="0" err="1">
                <a:solidFill>
                  <a:schemeClr val="bg1"/>
                </a:solidFill>
              </a:rPr>
              <a:t>Нацпрограммы</a:t>
            </a:r>
            <a:r>
              <a:rPr lang="ru-RU" b="1" dirty="0">
                <a:solidFill>
                  <a:schemeClr val="bg1"/>
                </a:solidFill>
              </a:rPr>
              <a:t> к Минздраву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Техническая помощь НПО в получении аккредитации и привлечению финансирования на расширенный пакет услуг/ </a:t>
            </a:r>
            <a:r>
              <a:rPr lang="ru-RU" b="1" dirty="0">
                <a:solidFill>
                  <a:schemeClr val="bg1"/>
                </a:solidFill>
              </a:rPr>
              <a:t>октябрь 2019 - август 2020 / ШБА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3358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ШБА\демченко\фон.png">
            <a:extLst>
              <a:ext uri="{FF2B5EF4-FFF2-40B4-BE49-F238E27FC236}">
                <a16:creationId xmlns:a16="http://schemas.microsoft.com/office/drawing/2014/main" id="{37E731A5-EE53-4043-B5F8-E0EAA3427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88"/>
            <a:ext cx="12192000" cy="6854412"/>
          </a:xfrm>
          <a:prstGeom prst="rect">
            <a:avLst/>
          </a:prstGeom>
          <a:noFill/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810A6B4-6E65-49A0-9D29-C31340850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+mn-lt"/>
              </a:rPr>
              <a:t>Этап 5: Реализация Плана перехода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D55F3CC-E50E-4E49-B8E7-410D23B9C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1275"/>
            <a:ext cx="10515600" cy="359568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Мероприятия: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Объявления конкурса / </a:t>
            </a:r>
            <a:r>
              <a:rPr lang="ru-RU" b="1" dirty="0">
                <a:solidFill>
                  <a:schemeClr val="bg1"/>
                </a:solidFill>
              </a:rPr>
              <a:t>ноябрь 2020 /</a:t>
            </a:r>
            <a:endParaRPr lang="ru-RU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Заключения договоров / </a:t>
            </a:r>
            <a:r>
              <a:rPr lang="ru-RU" b="1" dirty="0">
                <a:solidFill>
                  <a:schemeClr val="bg1"/>
                </a:solidFill>
              </a:rPr>
              <a:t>январь 2021 /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Запуск национального механизма мониторинга и оценки / </a:t>
            </a:r>
            <a:r>
              <a:rPr lang="ru-RU" b="1" dirty="0">
                <a:solidFill>
                  <a:schemeClr val="bg1"/>
                </a:solidFill>
              </a:rPr>
              <a:t>январь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 2021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6226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ШБА\демченко\фон.png">
            <a:extLst>
              <a:ext uri="{FF2B5EF4-FFF2-40B4-BE49-F238E27FC236}">
                <a16:creationId xmlns:a16="http://schemas.microsoft.com/office/drawing/2014/main" id="{37E731A5-EE53-4043-B5F8-E0EAA3427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1717" y="-1194593"/>
            <a:ext cx="15904931" cy="8941843"/>
          </a:xfrm>
          <a:prstGeom prst="rect">
            <a:avLst/>
          </a:prstGeom>
          <a:noFill/>
        </p:spPr>
      </p:pic>
      <p:pic>
        <p:nvPicPr>
          <p:cNvPr id="1026" name="Picture 2" descr="ÐÐ°ÑÑÐ¸Ð½ÐºÐ¸ Ð¿Ð¾ Ð·Ð°Ð¿ÑÐ¾ÑÑ future next exit">
            <a:extLst>
              <a:ext uri="{FF2B5EF4-FFF2-40B4-BE49-F238E27FC236}">
                <a16:creationId xmlns:a16="http://schemas.microsoft.com/office/drawing/2014/main" id="{1D0BB766-2C22-4FA2-82DA-F65992D49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" y="343794"/>
            <a:ext cx="10586720" cy="59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7806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218</Words>
  <Application>Microsoft Macintosh PowerPoint</Application>
  <PresentationFormat>Широкоэкранный</PresentationFormat>
  <Paragraphs>23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Этап 1: Создание операционной экспертной группы при Национальной программе по реализации Плана перехода</vt:lpstr>
      <vt:lpstr>Этап 2: Устранение правовых барьеров </vt:lpstr>
      <vt:lpstr>Этап 3: Определение оценочного  количества целевых групп</vt:lpstr>
      <vt:lpstr>Этап 4: Финансовое планирование </vt:lpstr>
      <vt:lpstr>Этап 5: Реализация Плана перехода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перехода от донорского к бюджетному финансированию: Украина</dc:title>
  <dc:creator>Пользователь Microsoft Office</dc:creator>
  <cp:lastModifiedBy>Microsoft Office User</cp:lastModifiedBy>
  <cp:revision>28</cp:revision>
  <dcterms:created xsi:type="dcterms:W3CDTF">2019-08-29T18:21:07Z</dcterms:created>
  <dcterms:modified xsi:type="dcterms:W3CDTF">2019-12-02T04:29:29Z</dcterms:modified>
</cp:coreProperties>
</file>